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B_A28DE92D.xml" ContentType="application/vnd.ms-powerpoint.comments+xml"/>
  <Override PartName="/ppt/comments/modernComment_11C_AE299F0E.xml" ContentType="application/vnd.ms-powerpoint.comments+xml"/>
  <Override PartName="/ppt/comments/modernComment_11E_54D935F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0" r:id="rId5"/>
    <p:sldMasterId id="2147483652" r:id="rId6"/>
    <p:sldMasterId id="2147483654" r:id="rId7"/>
  </p:sldMasterIdLst>
  <p:notesMasterIdLst>
    <p:notesMasterId r:id="rId30"/>
  </p:notesMasterIdLst>
  <p:sldIdLst>
    <p:sldId id="256" r:id="rId8"/>
    <p:sldId id="257" r:id="rId9"/>
    <p:sldId id="261" r:id="rId10"/>
    <p:sldId id="268" r:id="rId11"/>
    <p:sldId id="258" r:id="rId12"/>
    <p:sldId id="267" r:id="rId13"/>
    <p:sldId id="259" r:id="rId14"/>
    <p:sldId id="294" r:id="rId15"/>
    <p:sldId id="281" r:id="rId16"/>
    <p:sldId id="282" r:id="rId17"/>
    <p:sldId id="283" r:id="rId18"/>
    <p:sldId id="284" r:id="rId19"/>
    <p:sldId id="285" r:id="rId20"/>
    <p:sldId id="286" r:id="rId21"/>
    <p:sldId id="287" r:id="rId22"/>
    <p:sldId id="288" r:id="rId23"/>
    <p:sldId id="289" r:id="rId24"/>
    <p:sldId id="290" r:id="rId25"/>
    <p:sldId id="291" r:id="rId26"/>
    <p:sldId id="293" r:id="rId27"/>
    <p:sldId id="295" r:id="rId28"/>
    <p:sldId id="26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7QDV3EOzcWkhES+XCvsWjUuMOr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7DCE6-8FC9-BFBC-114C-940E95F3959C}" name="Etienne COMBES" initials="EC" userId="S::etienne.combes@eau-adour-garonne.fr::0b27bd7a-5bad-4d1f-8e3f-631adf1b47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1BB87-BE94-49D5-8CB0-D36FF3416CBB}" v="2" dt="2024-06-20T08:04:03.165"/>
    <p1510:client id="{D5299873-C670-4DB8-BB35-62F78871A604}" v="1" dt="2024-06-20T07:55:29.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omments/modernComment_11B_A28DE92D.xml><?xml version="1.0" encoding="utf-8"?>
<p188:cmLst xmlns:a="http://schemas.openxmlformats.org/drawingml/2006/main" xmlns:r="http://schemas.openxmlformats.org/officeDocument/2006/relationships" xmlns:p188="http://schemas.microsoft.com/office/powerpoint/2018/8/main">
  <p188:cm id="{F48E4472-B25F-4E55-A32B-19BFF98314CE}" authorId="{8B27DCE6-8FC9-BFBC-114C-940E95F3959C}" created="2024-05-06T09:51:04.421">
    <ac:deMkLst xmlns:ac="http://schemas.microsoft.com/office/drawing/2013/main/command">
      <pc:docMk xmlns:pc="http://schemas.microsoft.com/office/powerpoint/2013/main/command"/>
      <pc:sldMk xmlns:pc="http://schemas.microsoft.com/office/powerpoint/2013/main/command" cId="2727209261" sldId="283"/>
      <ac:spMk id="5" creationId="{27F4F276-758C-2E6B-1E70-63A812E66238}"/>
    </ac:deMkLst>
    <p188:txBody>
      <a:bodyPr/>
      <a:lstStyle/>
      <a:p>
        <a:r>
          <a:rPr lang="fr-FR"/>
          <a:t>… mais le travail est immense : 80 % des écosystèmes "naturels" sont aujourd'hui en mauvais état alors que les bénéfices de la restauration de la nature ont été estimés huit fois supérieurs à leur coûts (source Analyse d'impact sur la restauration de la nature, CEE)</a:t>
        </a:r>
      </a:p>
    </p188:txBody>
  </p188:cm>
</p188:cmLst>
</file>

<file path=ppt/comments/modernComment_11C_AE299F0E.xml><?xml version="1.0" encoding="utf-8"?>
<p188:cmLst xmlns:a="http://schemas.openxmlformats.org/drawingml/2006/main" xmlns:r="http://schemas.openxmlformats.org/officeDocument/2006/relationships" xmlns:p188="http://schemas.microsoft.com/office/powerpoint/2018/8/main">
  <p188:cm id="{05473DF3-FC65-4678-98CC-1F0283806530}" authorId="{8B27DCE6-8FC9-BFBC-114C-940E95F3959C}" created="2024-04-30T13:23:16.107">
    <pc:sldMkLst xmlns:pc="http://schemas.microsoft.com/office/powerpoint/2013/main/command">
      <pc:docMk/>
      <pc:sldMk cId="2921963278" sldId="284"/>
    </pc:sldMkLst>
    <p188:txBody>
      <a:bodyPr/>
      <a:lstStyle/>
      <a:p>
        <a:r>
          <a:rPr lang="fr-FR"/>
          <a:t>Intérêt de citer les différents LIFE et les budgets correspondants
L’ENVIRONNEMENT : 
Eau : Adapto  initié par le Conservatoire du littoral qui  a pour objectif d’explorer  sur les territoires littoraux naturels des solutions face à l’érosion et à la submersion marine
- Nature Adapt'  --&gt; Nature et biodiversité : pour préserver la faune et la flore européennes. 
- Économie circulaire et qualité de vie : pour réduire l’empreinte écologique des activités humaines. 
L’ACTION POUR LE CLIMAT: 
- Atténuation du changement climatique et adaptation : pour renforcer la résilience face aux impacts climatiques. 
- Transition vers l’énergie propre : pour accélérer le passage aux énergies renouvelables. </a:t>
        </a:r>
      </a:p>
    </p188:txBody>
  </p188:cm>
</p188:cmLst>
</file>

<file path=ppt/comments/modernComment_11E_54D935F2.xml><?xml version="1.0" encoding="utf-8"?>
<p188:cmLst xmlns:a="http://schemas.openxmlformats.org/drawingml/2006/main" xmlns:r="http://schemas.openxmlformats.org/officeDocument/2006/relationships" xmlns:p188="http://schemas.microsoft.com/office/powerpoint/2018/8/main">
  <p188:cm id="{D35E10D5-BFD4-4E73-B100-514753E32AB1}" authorId="{8B27DCE6-8FC9-BFBC-114C-940E95F3959C}" created="2024-05-27T15:41:00.937">
    <ac:deMkLst xmlns:ac="http://schemas.microsoft.com/office/drawing/2013/main/command">
      <pc:docMk xmlns:pc="http://schemas.microsoft.com/office/powerpoint/2013/main/command"/>
      <pc:sldMk xmlns:pc="http://schemas.microsoft.com/office/powerpoint/2013/main/command" cId="1423521266" sldId="286"/>
      <ac:spMk id="5" creationId="{27F4F276-758C-2E6B-1E70-63A812E66238}"/>
    </ac:deMkLst>
    <p188:txBody>
      <a:bodyPr/>
      <a:lstStyle/>
      <a:p>
        <a:r>
          <a:rPr lang="fr-FR"/>
          <a:t>Les animatrices et animateurs régionaux du projet Life ARTISAN collaborent avec Aides-Territoires pour flécher les aides et dispositifs financiers pouvant contribuer au financement d'actions d'adaptation au changement climatique s'appuyant sur la restauration, la protection ou la gestion d'écosystèmes.
Contactez l'animatrice ou animateur Life ARTISAN de votre région ...
Aides Territoires : plateforme destinée à faciliter la recherche de dispositifs d’appui financiers et/ou d’ingénierie tels que les appels à manifestation d’intérêt, les appels à projets, les subventions, l’accompagnement ou encore les conseils et l’expertise. Les collectivités territoriales, les établissements publics, les associations, les entreprises privées ainsi que les agriculteurs peuvent de cette façon identifier rapidement les aides qui existent à l’échelle de leur territoire .
Les aides en faveur de la biodiversité sont classées dans la rubrique Nature/Environnement/ Risques.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E67B95-F764-4614-9A03-DAA32BB22619}" type="slidenum">
              <a:rPr lang="fr-FR" smtClean="0"/>
              <a:t>3</a:t>
            </a:fld>
            <a:endParaRPr lang="fr-FR"/>
          </a:p>
        </p:txBody>
      </p:sp>
    </p:spTree>
    <p:extLst>
      <p:ext uri="{BB962C8B-B14F-4D97-AF65-F5344CB8AC3E}">
        <p14:creationId xmlns:p14="http://schemas.microsoft.com/office/powerpoint/2010/main" val="375158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2 mds € redevances/an</a:t>
            </a:r>
          </a:p>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dca3f5cd6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g2dca3f5cd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02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ca3f5cd6e_0_5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2dca3f5cd6e_0_50:notes"/>
          <p:cNvSpPr txBox="1">
            <a:spLocks noGrp="1"/>
          </p:cNvSpPr>
          <p:nvPr>
            <p:ph type="body" idx="1"/>
          </p:nvPr>
        </p:nvSpPr>
        <p:spPr>
          <a:xfrm>
            <a:off x="679927" y="4716661"/>
            <a:ext cx="5439300" cy="446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973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dca3f5cd6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2dca3f5cd6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2"/>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0"/>
        <p:cNvGrpSpPr/>
        <p:nvPr/>
      </p:nvGrpSpPr>
      <p:grpSpPr>
        <a:xfrm>
          <a:off x="0" y="0"/>
          <a:ext cx="0" cy="0"/>
          <a:chOff x="0" y="0"/>
          <a:chExt cx="0" cy="0"/>
        </a:xfrm>
      </p:grpSpPr>
      <p:sp>
        <p:nvSpPr>
          <p:cNvPr id="21" name="Google Shape;21;p9"/>
          <p:cNvSpPr txBox="1">
            <a:spLocks noGrp="1"/>
          </p:cNvSpPr>
          <p:nvPr>
            <p:ph type="ctrTitle"/>
          </p:nvPr>
        </p:nvSpPr>
        <p:spPr>
          <a:xfrm>
            <a:off x="0" y="906455"/>
            <a:ext cx="9144000" cy="1895884"/>
          </a:xfrm>
          <a:prstGeom prst="rect">
            <a:avLst/>
          </a:prstGeom>
          <a:noFill/>
          <a:ln>
            <a:noFill/>
          </a:ln>
        </p:spPr>
        <p:txBody>
          <a:bodyPr spcFirstLastPara="1" wrap="square" lIns="91425" tIns="45700" rIns="91425" bIns="45700" anchor="b" anchorCtr="0">
            <a:normAutofit/>
          </a:bodyPr>
          <a:lstStyle>
            <a:lvl1pPr marR="0" lvl="0" algn="ctr">
              <a:lnSpc>
                <a:spcPct val="90000"/>
              </a:lnSpc>
              <a:spcBef>
                <a:spcPts val="0"/>
              </a:spcBef>
              <a:spcAft>
                <a:spcPts val="0"/>
              </a:spcAft>
              <a:buClr>
                <a:srgbClr val="004A99"/>
              </a:buClr>
              <a:buSzPts val="4000"/>
              <a:buFont typeface="Arial"/>
              <a:buNone/>
              <a:defRPr sz="4000" b="1" i="0">
                <a:solidFill>
                  <a:srgbClr val="004A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 y="3075387"/>
            <a:ext cx="9143999" cy="16794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65B32E"/>
              </a:buClr>
              <a:buSzPts val="2000"/>
              <a:buNone/>
              <a:defRPr sz="2000" b="0" i="0">
                <a:solidFill>
                  <a:srgbClr val="65B32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3" name="Google Shape;23;p9"/>
          <p:cNvCxnSpPr/>
          <p:nvPr/>
        </p:nvCxnSpPr>
        <p:spPr>
          <a:xfrm>
            <a:off x="4303987" y="2945294"/>
            <a:ext cx="536027" cy="0"/>
          </a:xfrm>
          <a:prstGeom prst="straightConnector1">
            <a:avLst/>
          </a:prstGeom>
          <a:noFill/>
          <a:ln w="28575" cap="rnd" cmpd="sng">
            <a:solidFill>
              <a:srgbClr val="65B32E"/>
            </a:solidFill>
            <a:prstDash val="solid"/>
            <a:miter lim="800000"/>
            <a:headEnd type="none" w="sm" len="sm"/>
            <a:tailEnd type="none" w="sm" len="sm"/>
          </a:ln>
        </p:spPr>
      </p:cxn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1" y="1200151"/>
            <a:ext cx="4038600" cy="3394472"/>
          </a:xfrm>
        </p:spPr>
        <p:txBody>
          <a:bodyPr/>
          <a:lstStyle>
            <a:lvl1pPr>
              <a:defRPr sz="2474"/>
            </a:lvl1pPr>
            <a:lvl2pPr>
              <a:defRPr sz="2174"/>
            </a:lvl2pPr>
            <a:lvl3pPr>
              <a:defRPr sz="1800"/>
            </a:lvl3pPr>
            <a:lvl4pPr>
              <a:defRPr sz="1575"/>
            </a:lvl4pPr>
            <a:lvl5pPr>
              <a:defRPr sz="1575"/>
            </a:lvl5pPr>
            <a:lvl6pPr>
              <a:defRPr sz="1575"/>
            </a:lvl6pPr>
            <a:lvl7pPr>
              <a:defRPr sz="1575"/>
            </a:lvl7pPr>
            <a:lvl8pPr>
              <a:defRPr sz="1575"/>
            </a:lvl8pPr>
            <a:lvl9pPr>
              <a:defRPr sz="157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474"/>
            </a:lvl1pPr>
            <a:lvl2pPr>
              <a:defRPr sz="2174"/>
            </a:lvl2pPr>
            <a:lvl3pPr>
              <a:defRPr sz="1800"/>
            </a:lvl3pPr>
            <a:lvl4pPr>
              <a:defRPr sz="1575"/>
            </a:lvl4pPr>
            <a:lvl5pPr>
              <a:defRPr sz="1575"/>
            </a:lvl5pPr>
            <a:lvl6pPr>
              <a:defRPr sz="1575"/>
            </a:lvl6pPr>
            <a:lvl7pPr>
              <a:defRPr sz="1575"/>
            </a:lvl7pPr>
            <a:lvl8pPr>
              <a:defRPr sz="1575"/>
            </a:lvl8pPr>
            <a:lvl9pPr>
              <a:defRPr sz="157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p:txBody>
          <a:bodyPr/>
          <a:lstStyle/>
          <a:p>
            <a:r>
              <a:rPr lang="fr-FR"/>
              <a:t>Nom de la réunion - Date</a:t>
            </a:r>
          </a:p>
        </p:txBody>
      </p:sp>
      <p:sp>
        <p:nvSpPr>
          <p:cNvPr id="7" name="Espace réservé du numéro de diapositive 6"/>
          <p:cNvSpPr>
            <a:spLocks noGrp="1"/>
          </p:cNvSpPr>
          <p:nvPr>
            <p:ph type="sldNum" sz="quarter" idx="12"/>
          </p:nvPr>
        </p:nvSpPr>
        <p:spPr/>
        <p:txBody>
          <a:bodyPr/>
          <a:lstStyle/>
          <a:p>
            <a:fld id="{25C2B4D8-995E-4848-8CF7-79E2342D91ED}" type="slidenum">
              <a:rPr lang="fr-FR" smtClean="0"/>
              <a:t>‹N°›</a:t>
            </a:fld>
            <a:endParaRPr lang="fr-FR"/>
          </a:p>
        </p:txBody>
      </p:sp>
    </p:spTree>
    <p:extLst>
      <p:ext uri="{BB962C8B-B14F-4D97-AF65-F5344CB8AC3E}">
        <p14:creationId xmlns:p14="http://schemas.microsoft.com/office/powerpoint/2010/main" val="297708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23567" y="262394"/>
            <a:ext cx="8872150" cy="954156"/>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04A99"/>
              </a:buClr>
              <a:buSzPts val="3200"/>
              <a:buFont typeface="Arial"/>
              <a:buNone/>
              <a:defRPr sz="3200" b="1" i="0">
                <a:solidFill>
                  <a:srgbClr val="004A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123567" y="1794092"/>
            <a:ext cx="8872151" cy="3184307"/>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rgbClr val="65B32E"/>
              </a:buClr>
              <a:buSzPts val="1400"/>
              <a:buChar char="•"/>
              <a:defRPr sz="1400" b="0" i="0">
                <a:solidFill>
                  <a:schemeClr val="dk1"/>
                </a:solidFill>
                <a:latin typeface="Arial"/>
                <a:ea typeface="Arial"/>
                <a:cs typeface="Arial"/>
                <a:sym typeface="Arial"/>
              </a:defRPr>
            </a:lvl1pPr>
            <a:lvl2pPr marL="914400" lvl="1" indent="-317500" algn="l">
              <a:lnSpc>
                <a:spcPct val="90000"/>
              </a:lnSpc>
              <a:spcBef>
                <a:spcPts val="500"/>
              </a:spcBef>
              <a:spcAft>
                <a:spcPts val="0"/>
              </a:spcAft>
              <a:buClr>
                <a:srgbClr val="65B32E"/>
              </a:buClr>
              <a:buSzPts val="1400"/>
              <a:buChar char="•"/>
              <a:defRPr sz="1400" b="0" i="0">
                <a:solidFill>
                  <a:schemeClr val="dk1"/>
                </a:solidFill>
                <a:latin typeface="Arial"/>
                <a:ea typeface="Arial"/>
                <a:cs typeface="Arial"/>
                <a:sym typeface="Arial"/>
              </a:defRPr>
            </a:lvl2pPr>
            <a:lvl3pPr marL="1371600" lvl="2" indent="-317500" algn="l">
              <a:lnSpc>
                <a:spcPct val="90000"/>
              </a:lnSpc>
              <a:spcBef>
                <a:spcPts val="500"/>
              </a:spcBef>
              <a:spcAft>
                <a:spcPts val="0"/>
              </a:spcAft>
              <a:buClr>
                <a:srgbClr val="65B32E"/>
              </a:buClr>
              <a:buSzPts val="1400"/>
              <a:buChar char="•"/>
              <a:defRPr sz="1400" b="0" i="0">
                <a:solidFill>
                  <a:schemeClr val="dk1"/>
                </a:solidFill>
                <a:latin typeface="Arial"/>
                <a:ea typeface="Arial"/>
                <a:cs typeface="Arial"/>
                <a:sym typeface="Arial"/>
              </a:defRPr>
            </a:lvl3pPr>
            <a:lvl4pPr marL="1828800" lvl="3" indent="-317500" algn="l">
              <a:lnSpc>
                <a:spcPct val="90000"/>
              </a:lnSpc>
              <a:spcBef>
                <a:spcPts val="500"/>
              </a:spcBef>
              <a:spcAft>
                <a:spcPts val="0"/>
              </a:spcAft>
              <a:buClr>
                <a:srgbClr val="65B32E"/>
              </a:buClr>
              <a:buSzPts val="1400"/>
              <a:buChar char="•"/>
              <a:defRPr sz="1400" b="0" i="0">
                <a:solidFill>
                  <a:schemeClr val="dk1"/>
                </a:solidFill>
                <a:latin typeface="Arial"/>
                <a:ea typeface="Arial"/>
                <a:cs typeface="Arial"/>
                <a:sym typeface="Arial"/>
              </a:defRPr>
            </a:lvl4pPr>
            <a:lvl5pPr marL="2286000" lvl="4" indent="-317500" algn="l">
              <a:lnSpc>
                <a:spcPct val="90000"/>
              </a:lnSpc>
              <a:spcBef>
                <a:spcPts val="500"/>
              </a:spcBef>
              <a:spcAft>
                <a:spcPts val="0"/>
              </a:spcAft>
              <a:buClr>
                <a:srgbClr val="65B32E"/>
              </a:buClr>
              <a:buSzPts val="1400"/>
              <a:buChar char="•"/>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1"/>
          <p:cNvSpPr txBox="1">
            <a:spLocks noGrp="1"/>
          </p:cNvSpPr>
          <p:nvPr>
            <p:ph type="body" idx="2"/>
          </p:nvPr>
        </p:nvSpPr>
        <p:spPr>
          <a:xfrm>
            <a:off x="123567" y="1351722"/>
            <a:ext cx="8872150" cy="361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5B32E"/>
              </a:buClr>
              <a:buSzPts val="1600"/>
              <a:buFont typeface="Arial"/>
              <a:buNone/>
              <a:defRPr sz="1600" b="1" i="0">
                <a:solidFill>
                  <a:srgbClr val="65B32E"/>
                </a:solidFill>
                <a:latin typeface="Arial"/>
                <a:ea typeface="Arial"/>
                <a:cs typeface="Arial"/>
                <a:sym typeface="Arial"/>
              </a:defRPr>
            </a:lvl1pPr>
            <a:lvl2pPr marL="914400" lvl="1" indent="-228600" algn="l">
              <a:lnSpc>
                <a:spcPct val="90000"/>
              </a:lnSpc>
              <a:spcBef>
                <a:spcPts val="500"/>
              </a:spcBef>
              <a:spcAft>
                <a:spcPts val="0"/>
              </a:spcAft>
              <a:buClr>
                <a:srgbClr val="95C11F"/>
              </a:buClr>
              <a:buSzPts val="1400"/>
              <a:buFont typeface="Calibri"/>
              <a:buNone/>
              <a:defRPr sz="1400" b="1">
                <a:solidFill>
                  <a:srgbClr val="95C11F"/>
                </a:solidFill>
              </a:defRPr>
            </a:lvl2pPr>
            <a:lvl3pPr marL="1371600" lvl="2" indent="-228600" algn="l">
              <a:lnSpc>
                <a:spcPct val="90000"/>
              </a:lnSpc>
              <a:spcBef>
                <a:spcPts val="500"/>
              </a:spcBef>
              <a:spcAft>
                <a:spcPts val="0"/>
              </a:spcAft>
              <a:buClr>
                <a:srgbClr val="95C11F"/>
              </a:buClr>
              <a:buSzPts val="1400"/>
              <a:buFont typeface="Calibri"/>
              <a:buNone/>
              <a:defRPr sz="1400" b="1">
                <a:solidFill>
                  <a:srgbClr val="95C11F"/>
                </a:solidFill>
              </a:defRPr>
            </a:lvl3pPr>
            <a:lvl4pPr marL="1828800" lvl="3" indent="-228600" algn="l">
              <a:lnSpc>
                <a:spcPct val="90000"/>
              </a:lnSpc>
              <a:spcBef>
                <a:spcPts val="500"/>
              </a:spcBef>
              <a:spcAft>
                <a:spcPts val="0"/>
              </a:spcAft>
              <a:buClr>
                <a:srgbClr val="95C11F"/>
              </a:buClr>
              <a:buSzPts val="1400"/>
              <a:buFont typeface="Calibri"/>
              <a:buNone/>
              <a:defRPr sz="1400" b="1">
                <a:solidFill>
                  <a:srgbClr val="95C11F"/>
                </a:solidFill>
              </a:defRPr>
            </a:lvl4pPr>
            <a:lvl5pPr marL="2286000" lvl="4" indent="-228600" algn="l">
              <a:lnSpc>
                <a:spcPct val="90000"/>
              </a:lnSpc>
              <a:spcBef>
                <a:spcPts val="500"/>
              </a:spcBef>
              <a:spcAft>
                <a:spcPts val="0"/>
              </a:spcAft>
              <a:buClr>
                <a:srgbClr val="95C11F"/>
              </a:buClr>
              <a:buSzPts val="1400"/>
              <a:buFont typeface="Calibri"/>
              <a:buNone/>
              <a:defRPr sz="1400" b="1">
                <a:solidFill>
                  <a:srgbClr val="95C11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8F7425D-B62B-B343-8A5E-1431E0B2B57B}"/>
              </a:ext>
            </a:extLst>
          </p:cNvPr>
          <p:cNvSpPr>
            <a:spLocks noGrp="1"/>
          </p:cNvSpPr>
          <p:nvPr>
            <p:ph type="body" sz="quarter" idx="13" hasCustomPrompt="1"/>
          </p:nvPr>
        </p:nvSpPr>
        <p:spPr>
          <a:xfrm>
            <a:off x="628650" y="465221"/>
            <a:ext cx="6718634" cy="3762292"/>
          </a:xfrm>
        </p:spPr>
        <p:txBody>
          <a:bodyPr anchor="ctr" anchorCtr="0">
            <a:normAutofit/>
          </a:bodyPr>
          <a:lstStyle>
            <a:lvl1pPr algn="l" defTabSz="685783" rtl="0" eaLnBrk="1" latinLnBrk="0" hangingPunct="1">
              <a:lnSpc>
                <a:spcPct val="90000"/>
              </a:lnSpc>
              <a:spcBef>
                <a:spcPct val="0"/>
              </a:spcBef>
              <a:buNone/>
              <a:defRPr lang="fr-FR" sz="3375" b="0" i="0" kern="1200" baseline="0" dirty="0">
                <a:solidFill>
                  <a:schemeClr val="tx1"/>
                </a:solidFill>
                <a:latin typeface="Heebo Light" panose="00000400000000000000" pitchFamily="2" charset="-79"/>
                <a:ea typeface="+mj-ea"/>
                <a:cs typeface="Heebo Light" panose="00000400000000000000" pitchFamily="2" charset="-79"/>
              </a:defRPr>
            </a:lvl1pPr>
            <a:lvl2pPr>
              <a:defRPr lang="fr-FR" sz="1800" b="0" i="0" kern="1200" baseline="0" dirty="0" smtClean="0">
                <a:solidFill>
                  <a:schemeClr val="tx1">
                    <a:tint val="75000"/>
                  </a:schemeClr>
                </a:solidFill>
                <a:latin typeface="+mn-lt"/>
                <a:ea typeface="+mn-ea"/>
                <a:cs typeface="+mn-cs"/>
              </a:defRPr>
            </a:lvl2pPr>
          </a:lstStyle>
          <a:p>
            <a:pPr lvl="0"/>
            <a:r>
              <a:rPr lang="fr-FR" dirty="0"/>
              <a:t>Cliquez pour modifier le texte du masque</a:t>
            </a:r>
          </a:p>
          <a:p>
            <a:pPr lvl="1"/>
            <a:r>
              <a:rPr lang="fr-FR" dirty="0"/>
              <a:t>Deuxième niveau</a:t>
            </a:r>
          </a:p>
        </p:txBody>
      </p:sp>
      <p:pic>
        <p:nvPicPr>
          <p:cNvPr id="3" name="Picture 2" descr="Agence de l'eau Adour-Garonne | Aides France Relance">
            <a:extLst>
              <a:ext uri="{FF2B5EF4-FFF2-40B4-BE49-F238E27FC236}">
                <a16:creationId xmlns:a16="http://schemas.microsoft.com/office/drawing/2014/main" id="{865AD3D4-65EC-07C0-78CA-C326C4659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4312" y="4538374"/>
            <a:ext cx="671002" cy="429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ife ARTISAN | CEARC">
            <a:extLst>
              <a:ext uri="{FF2B5EF4-FFF2-40B4-BE49-F238E27FC236}">
                <a16:creationId xmlns:a16="http://schemas.microsoft.com/office/drawing/2014/main" id="{38EA6BC7-69B6-09DA-2A0F-3D5DFB91B1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377" y="4346069"/>
            <a:ext cx="991720" cy="7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1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42"/>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1" name="Google Shape;11;p6"/>
          <p:cNvPicPr preferRelativeResize="0"/>
          <p:nvPr/>
        </p:nvPicPr>
        <p:blipFill rotWithShape="1">
          <a:blip r:embed="rId3">
            <a:alphaModFix/>
          </a:blip>
          <a:srcRect/>
          <a:stretch/>
        </p:blipFill>
        <p:spPr>
          <a:xfrm>
            <a:off x="2166" y="1676"/>
            <a:ext cx="9139667" cy="51401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8"/>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9" name="Google Shape;19;p8"/>
          <p:cNvPicPr preferRelativeResize="0"/>
          <p:nvPr/>
        </p:nvPicPr>
        <p:blipFill rotWithShape="1">
          <a:blip r:embed="rId4">
            <a:alphaModFix/>
          </a:blip>
          <a:srcRect/>
          <a:stretch/>
        </p:blipFill>
        <p:spPr>
          <a:xfrm>
            <a:off x="813" y="914"/>
            <a:ext cx="9142373" cy="51416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6"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30" name="Google Shape;30;p10"/>
          <p:cNvPicPr preferRelativeResize="0"/>
          <p:nvPr/>
        </p:nvPicPr>
        <p:blipFill rotWithShape="1">
          <a:blip r:embed="rId4">
            <a:alphaModFix/>
          </a:blip>
          <a:srcRect/>
          <a:stretch/>
        </p:blipFill>
        <p:spPr>
          <a:xfrm>
            <a:off x="813" y="914"/>
            <a:ext cx="9142373" cy="51416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8"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12"/>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41" name="Google Shape;41;p12"/>
          <p:cNvPicPr preferRelativeResize="0"/>
          <p:nvPr/>
        </p:nvPicPr>
        <p:blipFill rotWithShape="1">
          <a:blip r:embed="rId3">
            <a:alphaModFix/>
          </a:blip>
          <a:srcRect/>
          <a:stretch/>
        </p:blipFill>
        <p:spPr>
          <a:xfrm>
            <a:off x="813" y="914"/>
            <a:ext cx="9142373" cy="51416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B_A28DE92D.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1C_AE299F0E.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E_54D935F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041217" cy="902992"/>
          </a:xfrm>
        </p:spPr>
        <p:txBody>
          <a:bodyPr>
            <a:normAutofit fontScale="92500" lnSpcReduction="10000"/>
          </a:bodyPr>
          <a:lstStyle/>
          <a:p>
            <a:r>
              <a:rPr lang="fr-FR" sz="2400" b="1" kern="0" dirty="0">
                <a:solidFill>
                  <a:srgbClr val="00869D"/>
                </a:solidFill>
                <a:latin typeface="Arial"/>
                <a:ea typeface="+mn-ea"/>
                <a:cs typeface="Arial"/>
              </a:rPr>
              <a:t>Question 2- Selon vous quelle est la part imputable des sinistres climatiques entre 1984 et 2022 dans le monde?</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18676" y="1339180"/>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 50 milliards de dollars</a:t>
            </a:r>
          </a:p>
          <a:p>
            <a:pPr marL="342900" indent="-342900" algn="just">
              <a:buFont typeface="+mj-lt"/>
              <a:buAutoNum type="alphaUcPeriod"/>
            </a:pPr>
            <a:r>
              <a:rPr lang="fr-FR" sz="1400" b="1" dirty="0">
                <a:solidFill>
                  <a:srgbClr val="84BE41"/>
                </a:solidFill>
                <a:latin typeface="+mj-lt"/>
              </a:rPr>
              <a:t>70 milliards de dollars </a:t>
            </a:r>
          </a:p>
          <a:p>
            <a:pPr marL="342900" indent="-342900" algn="just">
              <a:buFont typeface="+mj-lt"/>
              <a:buAutoNum type="alphaUcPeriod"/>
            </a:pPr>
            <a:r>
              <a:rPr lang="fr-FR" sz="1400" b="1" dirty="0">
                <a:solidFill>
                  <a:srgbClr val="84BE41"/>
                </a:solidFill>
                <a:latin typeface="+mj-lt"/>
              </a:rPr>
              <a:t>95 milliards de dollars </a:t>
            </a:r>
            <a:endParaRPr lang="fr-FR" sz="1400" dirty="0">
              <a:solidFill>
                <a:schemeClr val="tx1">
                  <a:lumMod val="50000"/>
                  <a:lumOff val="50000"/>
                </a:schemeClr>
              </a:solidFill>
              <a:latin typeface="+mj-lt"/>
            </a:endParaRP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322397"/>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C </a:t>
            </a:r>
          </a:p>
          <a:p>
            <a:pPr algn="just"/>
            <a:endParaRPr lang="fr-FR" sz="1100" dirty="0"/>
          </a:p>
          <a:p>
            <a:pPr algn="just"/>
            <a:r>
              <a:rPr lang="fr-FR" sz="1200" dirty="0"/>
              <a:t>En effet, Entre 1984 et </a:t>
            </a:r>
            <a:r>
              <a:rPr lang="fr-FR" sz="1200" b="1" dirty="0"/>
              <a:t>2022 le montant des sinistres climatiques a été évalué à plus de 95 milliards d’euros, dont 10 milliards d’euros pour la seule année 2022</a:t>
            </a:r>
            <a:r>
              <a:rPr lang="fr-FR" sz="1200" dirty="0"/>
              <a:t>. Dans ce contexte, l’adaptation des territoires au changement  climatique constitue un défi crucial pour la sécurité des populations humaines, et des activités socio-économiques. </a:t>
            </a:r>
          </a:p>
          <a:p>
            <a:pPr algn="just"/>
            <a:endParaRPr lang="fr-FR" sz="1200" dirty="0"/>
          </a:p>
          <a:p>
            <a:pPr algn="just"/>
            <a:r>
              <a:rPr lang="fr-FR" sz="1200" dirty="0"/>
              <a:t> Les </a:t>
            </a:r>
            <a:r>
              <a:rPr lang="fr-FR" sz="1200" dirty="0" err="1"/>
              <a:t>SafN</a:t>
            </a:r>
            <a:r>
              <a:rPr lang="fr-FR" sz="1200" dirty="0"/>
              <a:t> s’inscrivent comme une réponse aux enjeux d’adaptation au changement climatique. Il s’agit ici d’une mise en application du concept de transition écologique, offrant de nouvelles perspectives pour concilier le bien-être des populations et la préservation de la biodiversité.</a:t>
            </a:r>
            <a:endParaRPr lang="fr-FR" sz="1200" b="1" dirty="0"/>
          </a:p>
        </p:txBody>
      </p:sp>
    </p:spTree>
    <p:extLst>
      <p:ext uri="{BB962C8B-B14F-4D97-AF65-F5344CB8AC3E}">
        <p14:creationId xmlns:p14="http://schemas.microsoft.com/office/powerpoint/2010/main" val="273026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604822" cy="902992"/>
          </a:xfrm>
        </p:spPr>
        <p:txBody>
          <a:bodyPr>
            <a:normAutofit/>
          </a:bodyPr>
          <a:lstStyle/>
          <a:p>
            <a:r>
              <a:rPr lang="fr-FR" sz="2400" b="1" kern="0" dirty="0">
                <a:solidFill>
                  <a:srgbClr val="00869D"/>
                </a:solidFill>
                <a:latin typeface="Arial"/>
                <a:ea typeface="+mn-ea"/>
                <a:cs typeface="Arial"/>
              </a:rPr>
              <a:t>Question 3- A combien de milliard est chiffré l’adaptation du territoire français par an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18676" y="1289040"/>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 2 milliards </a:t>
            </a:r>
          </a:p>
          <a:p>
            <a:pPr marL="342900" indent="-342900" algn="just">
              <a:buFont typeface="+mj-lt"/>
              <a:buAutoNum type="alphaUcPeriod"/>
            </a:pPr>
            <a:r>
              <a:rPr lang="fr-FR" sz="1400" b="1" dirty="0">
                <a:solidFill>
                  <a:srgbClr val="84BE41"/>
                </a:solidFill>
                <a:latin typeface="+mj-lt"/>
              </a:rPr>
              <a:t>4 milliards  </a:t>
            </a:r>
          </a:p>
          <a:p>
            <a:pPr marL="342900" indent="-342900" algn="just">
              <a:buFont typeface="+mj-lt"/>
              <a:buAutoNum type="alphaUcPeriod"/>
            </a:pPr>
            <a:r>
              <a:rPr lang="fr-FR" sz="1400" b="1" dirty="0">
                <a:solidFill>
                  <a:srgbClr val="84BE41"/>
                </a:solidFill>
                <a:latin typeface="+mj-lt"/>
              </a:rPr>
              <a:t>6,5 milliards</a:t>
            </a:r>
            <a:endParaRPr lang="fr-FR" sz="1400" dirty="0">
              <a:solidFill>
                <a:schemeClr val="tx1">
                  <a:lumMod val="50000"/>
                  <a:lumOff val="50000"/>
                </a:schemeClr>
              </a:solidFill>
              <a:latin typeface="+mj-lt"/>
            </a:endParaRP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158684"/>
            <a:ext cx="7917711" cy="2285725"/>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C </a:t>
            </a:r>
          </a:p>
          <a:p>
            <a:pPr algn="just"/>
            <a:endParaRPr lang="fr-FR" sz="1200" dirty="0"/>
          </a:p>
          <a:p>
            <a:pPr algn="just"/>
            <a:r>
              <a:rPr lang="fr-FR" sz="1200" dirty="0"/>
              <a:t>En juin 2022, la proposition de règlement européen de la Commission européenne sur la restauration de la Nature inscrit des objectifs chiffrés pour chacun des États. Les besoins de financement sont alors estimés à plus de 48 milliards d’euros par an jusqu’en 2030 pour atteindre les objectifs fixés en termes de restauration des milieux (Commission européenne, 2022a). </a:t>
            </a:r>
          </a:p>
          <a:p>
            <a:pPr algn="just"/>
            <a:endParaRPr lang="fr-FR" sz="1200" dirty="0"/>
          </a:p>
          <a:p>
            <a:pPr algn="just"/>
            <a:r>
              <a:rPr lang="fr-FR" sz="1200" dirty="0"/>
              <a:t>Les objectifs étant avant tout territoriaux</a:t>
            </a:r>
            <a:r>
              <a:rPr lang="fr-FR" sz="1200" b="1" dirty="0"/>
              <a:t>, les besoins de financements estimés pour la France (qui sont calculés en fonction de la surface de chaque pays) s’élèvent à 6, 591 milliards par an </a:t>
            </a:r>
            <a:r>
              <a:rPr lang="fr-FR" sz="1200" dirty="0"/>
              <a:t>(Commission européenne et al., 2022). Les services écosystémiques produits par les espaces naturels sont alors inscrits comme des options souhaitables, crédibles et pilotables pour répondre aux enjeux économiques et sociaux. </a:t>
            </a:r>
            <a:endParaRPr lang="fr-FR" sz="1050" dirty="0"/>
          </a:p>
          <a:p>
            <a:pPr algn="just"/>
            <a:endParaRPr lang="fr-FR" sz="1200" b="1" dirty="0"/>
          </a:p>
        </p:txBody>
      </p:sp>
    </p:spTree>
    <p:extLst>
      <p:ext uri="{BB962C8B-B14F-4D97-AF65-F5344CB8AC3E}">
        <p14:creationId xmlns:p14="http://schemas.microsoft.com/office/powerpoint/2010/main" val="2727209261"/>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604822" cy="902992"/>
          </a:xfrm>
        </p:spPr>
        <p:txBody>
          <a:bodyPr>
            <a:normAutofit fontScale="92500"/>
          </a:bodyPr>
          <a:lstStyle/>
          <a:p>
            <a:r>
              <a:rPr lang="fr-FR" sz="2400" b="1" kern="0" dirty="0">
                <a:solidFill>
                  <a:srgbClr val="00869D"/>
                </a:solidFill>
                <a:latin typeface="Arial"/>
                <a:ea typeface="+mn-ea"/>
                <a:cs typeface="Arial"/>
              </a:rPr>
              <a:t>Question 4 - Parmi ces programmes lesquels participent directement ou indirectement au financement des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354880" y="1169648"/>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Horizon Europe </a:t>
            </a:r>
          </a:p>
          <a:p>
            <a:pPr marL="342900" indent="-342900" algn="just">
              <a:buFont typeface="+mj-lt"/>
              <a:buAutoNum type="alphaUcPeriod"/>
            </a:pPr>
            <a:r>
              <a:rPr lang="fr-FR" sz="1400" b="1" dirty="0">
                <a:solidFill>
                  <a:srgbClr val="84BE41"/>
                </a:solidFill>
                <a:latin typeface="+mj-lt"/>
              </a:rPr>
              <a:t>Life</a:t>
            </a:r>
          </a:p>
          <a:p>
            <a:pPr marL="342900" indent="-342900" algn="just">
              <a:buFont typeface="+mj-lt"/>
              <a:buAutoNum type="alphaUcPeriod"/>
            </a:pPr>
            <a:r>
              <a:rPr lang="fr-FR" sz="1400" b="1" dirty="0">
                <a:solidFill>
                  <a:srgbClr val="84BE41"/>
                </a:solidFill>
                <a:latin typeface="+mj-lt"/>
              </a:rPr>
              <a:t>FEDER </a:t>
            </a:r>
            <a:endParaRPr lang="fr-FR" sz="1400" dirty="0">
              <a:solidFill>
                <a:schemeClr val="tx1">
                  <a:lumMod val="50000"/>
                  <a:lumOff val="50000"/>
                </a:schemeClr>
              </a:solidFill>
              <a:latin typeface="+mj-lt"/>
            </a:endParaRP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1908312"/>
            <a:ext cx="7917711" cy="2514832"/>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Les réponses correctes sont A, B, C</a:t>
            </a:r>
          </a:p>
          <a:p>
            <a:pPr algn="just"/>
            <a:endParaRPr lang="fr-FR" sz="1200" dirty="0"/>
          </a:p>
          <a:p>
            <a:pPr marL="171450" indent="-171450" algn="just">
              <a:buFont typeface="Arial" panose="020B0604020202020204" pitchFamily="34" charset="0"/>
              <a:buChar char="•"/>
            </a:pPr>
            <a:r>
              <a:rPr lang="fr-FR" sz="1100" dirty="0"/>
              <a:t>Le premier programme qui a été renouvelé pour ce nouveau cycle de financement concerne HORIZON 2020 qui devient </a:t>
            </a:r>
            <a:r>
              <a:rPr lang="fr-FR" sz="1100" b="1" dirty="0"/>
              <a:t>Horizon Europe</a:t>
            </a:r>
            <a:r>
              <a:rPr lang="fr-FR" sz="1100" dirty="0"/>
              <a:t>. Le programme de travail 2023-2024 proposera ainsi directement plusieurs offres de financement dédié spécifiquement aux </a:t>
            </a:r>
            <a:r>
              <a:rPr lang="fr-FR" sz="1100" dirty="0" err="1"/>
              <a:t>SfN</a:t>
            </a:r>
            <a:r>
              <a:rPr lang="fr-FR" sz="1100" dirty="0"/>
              <a:t>. Nous pouvons prendre l’exemple de l’appel à projet CL6-2023- BIODIV 02-1-two-stage qui dispose d’un budget de 16 000 000 € pour permettre de démontrer l’efficacité de ces solutions dans la gestion durable de la ressource en eau et de la réduction du risque d’extrême sécheresse.</a:t>
            </a:r>
          </a:p>
          <a:p>
            <a:pPr marL="171450" indent="-171450" algn="just">
              <a:buFont typeface="Arial" panose="020B0604020202020204" pitchFamily="34" charset="0"/>
              <a:buChar char="•"/>
            </a:pPr>
            <a:r>
              <a:rPr lang="fr-FR" sz="1100" b="1" dirty="0"/>
              <a:t>Le programme LIFE </a:t>
            </a:r>
            <a:r>
              <a:rPr lang="fr-FR" sz="1100" dirty="0"/>
              <a:t>qui est entièrement consacré aux thématiques environnementales et climatiques. Les projets financés peuvent être coopératifs ou ne concerner qu’un seul bénéficiaire. Ils visent directement un retour d’expérience pour développer ces options en facilitant la mise en œuvre. </a:t>
            </a:r>
          </a:p>
          <a:p>
            <a:pPr marL="171450" indent="-171450" algn="just">
              <a:buFont typeface="Arial" panose="020B0604020202020204" pitchFamily="34" charset="0"/>
              <a:buChar char="•"/>
            </a:pPr>
            <a:r>
              <a:rPr lang="fr-FR" sz="1100" b="1" dirty="0"/>
              <a:t>Le Fonds Européen de Développement Régional (FEDER) </a:t>
            </a:r>
            <a:r>
              <a:rPr lang="fr-FR" sz="1100" dirty="0"/>
              <a:t>peut ainsi largement contribuer au développement de ce type de projets</a:t>
            </a:r>
          </a:p>
          <a:p>
            <a:pPr marL="171450" indent="-171450" algn="just">
              <a:buFont typeface="Arial" panose="020B0604020202020204" pitchFamily="34" charset="0"/>
              <a:buChar char="•"/>
            </a:pPr>
            <a:r>
              <a:rPr lang="fr-FR" sz="1100" dirty="0"/>
              <a:t>Cette liste n’est pas exhaustive …</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endParaRPr lang="fr-FR" sz="1050" b="1" dirty="0"/>
          </a:p>
          <a:p>
            <a:pPr algn="just"/>
            <a:endParaRPr lang="fr-FR" sz="1200" dirty="0"/>
          </a:p>
        </p:txBody>
      </p:sp>
    </p:spTree>
    <p:extLst>
      <p:ext uri="{BB962C8B-B14F-4D97-AF65-F5344CB8AC3E}">
        <p14:creationId xmlns:p14="http://schemas.microsoft.com/office/powerpoint/2010/main" val="292196327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604822" cy="902992"/>
          </a:xfrm>
        </p:spPr>
        <p:txBody>
          <a:bodyPr>
            <a:normAutofit/>
          </a:bodyPr>
          <a:lstStyle/>
          <a:p>
            <a:r>
              <a:rPr lang="fr-FR" sz="2400" b="1" kern="0" dirty="0">
                <a:solidFill>
                  <a:srgbClr val="00869D"/>
                </a:solidFill>
                <a:latin typeface="Arial"/>
                <a:ea typeface="+mn-ea"/>
                <a:cs typeface="Arial"/>
              </a:rPr>
              <a:t>Question 5- Le fond vert peut-il permettre de financer des projets de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18676" y="1254708"/>
            <a:ext cx="4572000" cy="523220"/>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 Oui  </a:t>
            </a:r>
          </a:p>
          <a:p>
            <a:pPr marL="342900" indent="-342900" algn="just">
              <a:buFont typeface="+mj-lt"/>
              <a:buAutoNum type="alphaUcPeriod"/>
            </a:pPr>
            <a:r>
              <a:rPr lang="fr-FR" sz="1400" b="1" dirty="0">
                <a:solidFill>
                  <a:srgbClr val="84BE41"/>
                </a:solidFill>
                <a:latin typeface="+mj-lt"/>
              </a:rPr>
              <a:t>Non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007465"/>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a:t>
            </a:r>
          </a:p>
          <a:p>
            <a:pPr algn="just"/>
            <a:endParaRPr lang="fr-FR" sz="1200" dirty="0"/>
          </a:p>
          <a:p>
            <a:pPr algn="just"/>
            <a:r>
              <a:rPr lang="fr-FR" sz="1200" dirty="0"/>
              <a:t>Oui </a:t>
            </a:r>
            <a:r>
              <a:rPr lang="fr-FR" sz="1200" b="1" dirty="0"/>
              <a:t>le Fond Vert est structuré en trois grands axes qui contiennent plusieurs actions, l’axe «  adapter les territoires au changement climatique » répond directement à l’enjeu de prévention des risques naturels qui vont s’aggraver avec le changement climatique</a:t>
            </a:r>
            <a:r>
              <a:rPr lang="fr-FR" sz="1200" dirty="0"/>
              <a:t>. Au sein de cet axe, plusieurs actions sont directement orientées vers le financement de projets de </a:t>
            </a:r>
            <a:r>
              <a:rPr lang="fr-FR" sz="1200" dirty="0" err="1"/>
              <a:t>SafN</a:t>
            </a:r>
            <a:r>
              <a:rPr lang="fr-FR" sz="1200" dirty="0"/>
              <a:t> : </a:t>
            </a:r>
          </a:p>
          <a:p>
            <a:pPr algn="just"/>
            <a:endParaRPr lang="fr-FR" sz="1200" dirty="0"/>
          </a:p>
          <a:p>
            <a:pPr marL="285750" indent="-285750" algn="just">
              <a:buFontTx/>
              <a:buChar char="-"/>
            </a:pPr>
            <a:r>
              <a:rPr lang="fr-FR" sz="1200" dirty="0"/>
              <a:t>« Renaturation des villes et des villages »</a:t>
            </a:r>
          </a:p>
          <a:p>
            <a:pPr marL="285750" indent="-285750" algn="just">
              <a:buFontTx/>
              <a:buChar char="-"/>
            </a:pPr>
            <a:r>
              <a:rPr lang="fr-FR" sz="1200" dirty="0"/>
              <a:t>Le renforcement des aides apportées par les PAPI</a:t>
            </a:r>
          </a:p>
          <a:p>
            <a:pPr marL="285750" indent="-285750" algn="just">
              <a:buFontTx/>
              <a:buChar char="-"/>
            </a:pPr>
            <a:r>
              <a:rPr lang="fr-FR" sz="1200" dirty="0"/>
              <a:t>La pérennisation des mesures liées au recul du trait de côte</a:t>
            </a:r>
          </a:p>
          <a:p>
            <a:pPr algn="just"/>
            <a:endParaRPr lang="fr-FR" sz="1200" b="1" dirty="0"/>
          </a:p>
        </p:txBody>
      </p:sp>
    </p:spTree>
    <p:extLst>
      <p:ext uri="{BB962C8B-B14F-4D97-AF65-F5344CB8AC3E}">
        <p14:creationId xmlns:p14="http://schemas.microsoft.com/office/powerpoint/2010/main" val="243933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604822" cy="902992"/>
          </a:xfrm>
        </p:spPr>
        <p:txBody>
          <a:bodyPr>
            <a:normAutofit/>
          </a:bodyPr>
          <a:lstStyle/>
          <a:p>
            <a:r>
              <a:rPr lang="fr-FR" sz="2400" b="1" kern="0" dirty="0">
                <a:solidFill>
                  <a:srgbClr val="00869D"/>
                </a:solidFill>
                <a:latin typeface="Arial"/>
                <a:ea typeface="+mn-ea"/>
                <a:cs typeface="Arial"/>
              </a:rPr>
              <a:t>Question 6- Qui est le plus grand financeur de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en France ?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18676" y="1103018"/>
            <a:ext cx="4572000" cy="954107"/>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L’Etat central   </a:t>
            </a:r>
          </a:p>
          <a:p>
            <a:pPr marL="342900" indent="-342900" algn="just">
              <a:buFont typeface="+mj-lt"/>
              <a:buAutoNum type="alphaUcPeriod"/>
            </a:pPr>
            <a:r>
              <a:rPr lang="fr-FR" sz="1400" b="1" dirty="0">
                <a:solidFill>
                  <a:srgbClr val="84BE41"/>
                </a:solidFill>
                <a:latin typeface="+mj-lt"/>
              </a:rPr>
              <a:t>Les agences de l’eau </a:t>
            </a:r>
          </a:p>
          <a:p>
            <a:pPr marL="342900" indent="-342900" algn="just">
              <a:buFont typeface="+mj-lt"/>
              <a:buAutoNum type="alphaUcPeriod"/>
            </a:pPr>
            <a:r>
              <a:rPr lang="fr-FR" sz="1400" b="1" dirty="0">
                <a:solidFill>
                  <a:srgbClr val="84BE41"/>
                </a:solidFill>
                <a:latin typeface="+mj-lt"/>
              </a:rPr>
              <a:t>L’ADEME </a:t>
            </a:r>
          </a:p>
          <a:p>
            <a:pPr marL="342900" indent="-342900" algn="just">
              <a:buFont typeface="+mj-lt"/>
              <a:buAutoNum type="alphaUcPeriod"/>
            </a:pPr>
            <a:r>
              <a:rPr lang="fr-FR" sz="1400" b="1" dirty="0">
                <a:solidFill>
                  <a:srgbClr val="84BE41"/>
                </a:solidFill>
                <a:latin typeface="+mj-lt"/>
              </a:rPr>
              <a:t>Les Parcs Naturels Régionaux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75383" y="2071773"/>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b="1" dirty="0"/>
              <a:t>La réponse correcte est la réponse B</a:t>
            </a:r>
          </a:p>
          <a:p>
            <a:pPr algn="just"/>
            <a:endParaRPr lang="fr-FR" sz="1200" b="1" dirty="0"/>
          </a:p>
          <a:p>
            <a:pPr algn="just"/>
            <a:r>
              <a:rPr lang="fr-FR" sz="1200" b="1" dirty="0"/>
              <a:t>Dans le cadre du XIème programme pluriannuel d’intervention, et sur les seules années 2019 et 2020, les agences de l’eau ont contribué au financement de projet de </a:t>
            </a:r>
            <a:r>
              <a:rPr lang="fr-FR" sz="1200" b="1" dirty="0" err="1"/>
              <a:t>SfN</a:t>
            </a:r>
            <a:r>
              <a:rPr lang="fr-FR" sz="1200" b="1" dirty="0"/>
              <a:t> à hauteur de 767 397 000 euros. Les agences de l’eau sont ainsi probablement les premiers financeurs des SFN en France. Elles ont ainsi la capacité de financer par divers mécanismes une multitude d’acteurs publics, privés et associatifs qui souhaitent mettre en œuvre des projets de </a:t>
            </a:r>
            <a:r>
              <a:rPr lang="fr-FR" sz="1200" b="1" dirty="0" err="1"/>
              <a:t>SafN</a:t>
            </a:r>
            <a:r>
              <a:rPr lang="fr-FR" sz="1200" b="1" dirty="0"/>
              <a:t>. La mise en place d’appels à projets ou d’appel à manifestation d’intérêt constitue ainsi un des leviers disponibles. Une des particularités des agences de l’eau est leurs capacités à accompagner les projets sur l’ensemble de leurs durées de vie. Une multitude d’actions sont ainsi éligibles à des aides pouvant atteindre jusqu’à 80% du total : études et suivis, acquisitions foncières, mises en réserve, travaux de renaturation, entretiens des milieux aquatiques et humides, animations, appuis à l’émergence de maîtres d’ouvrages, actions de communication</a:t>
            </a:r>
          </a:p>
          <a:p>
            <a:pPr algn="just"/>
            <a:endParaRPr lang="fr-FR" sz="1200" b="1" dirty="0"/>
          </a:p>
        </p:txBody>
      </p:sp>
    </p:spTree>
    <p:extLst>
      <p:ext uri="{BB962C8B-B14F-4D97-AF65-F5344CB8AC3E}">
        <p14:creationId xmlns:p14="http://schemas.microsoft.com/office/powerpoint/2010/main" val="142352126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196853"/>
            <a:ext cx="8604822" cy="902992"/>
          </a:xfrm>
        </p:spPr>
        <p:txBody>
          <a:bodyPr>
            <a:normAutofit fontScale="92500" lnSpcReduction="10000"/>
          </a:bodyPr>
          <a:lstStyle/>
          <a:p>
            <a:r>
              <a:rPr lang="fr-FR" sz="2400" b="1" kern="0" dirty="0">
                <a:solidFill>
                  <a:srgbClr val="00869D"/>
                </a:solidFill>
                <a:latin typeface="Arial"/>
                <a:ea typeface="+mn-ea"/>
                <a:cs typeface="Arial"/>
              </a:rPr>
              <a:t>Question 7- quels produits financiers sont proposés par la banque des territoires pour les maîtres d’ouvrage souhaitant réaliser une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61668" y="1184905"/>
            <a:ext cx="4572000" cy="1169551"/>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Les aqua-prêts </a:t>
            </a:r>
          </a:p>
          <a:p>
            <a:pPr marL="342900" indent="-342900" algn="just">
              <a:buFont typeface="+mj-lt"/>
              <a:buAutoNum type="alphaUcPeriod"/>
            </a:pPr>
            <a:r>
              <a:rPr lang="fr-FR" sz="1400" b="1" dirty="0">
                <a:solidFill>
                  <a:srgbClr val="84BE41"/>
                </a:solidFill>
                <a:latin typeface="+mj-lt"/>
              </a:rPr>
              <a:t>Prêts de relance verte</a:t>
            </a:r>
          </a:p>
          <a:p>
            <a:pPr marL="342900" indent="-342900" algn="just">
              <a:buFont typeface="+mj-lt"/>
              <a:buAutoNum type="alphaUcPeriod"/>
            </a:pPr>
            <a:r>
              <a:rPr lang="fr-FR" sz="1400" b="1" dirty="0">
                <a:solidFill>
                  <a:srgbClr val="84BE41"/>
                </a:solidFill>
                <a:latin typeface="+mj-lt"/>
              </a:rPr>
              <a:t>Prêts verts</a:t>
            </a:r>
          </a:p>
          <a:p>
            <a:pPr marL="342900" indent="-342900" algn="just">
              <a:buFont typeface="+mj-lt"/>
              <a:buAutoNum type="alphaUcPeriod"/>
            </a:pPr>
            <a:r>
              <a:rPr lang="fr-FR" sz="1400" b="1" dirty="0">
                <a:solidFill>
                  <a:srgbClr val="84BE41"/>
                </a:solidFill>
                <a:latin typeface="+mj-lt"/>
              </a:rPr>
              <a:t>Prêts bleus  </a:t>
            </a:r>
          </a:p>
          <a:p>
            <a:pPr marL="342900" indent="-342900" algn="just">
              <a:buFont typeface="+mj-lt"/>
              <a:buAutoNum type="alphaUcPeriod"/>
            </a:pPr>
            <a:endParaRPr lang="fr-FR" sz="1400" b="1" dirty="0">
              <a:solidFill>
                <a:srgbClr val="84BE41"/>
              </a:solidFill>
              <a:latin typeface="+mj-lt"/>
            </a:endParaRPr>
          </a:p>
        </p:txBody>
      </p:sp>
      <p:sp>
        <p:nvSpPr>
          <p:cNvPr id="5" name="ZoneTexte 4">
            <a:extLst>
              <a:ext uri="{FF2B5EF4-FFF2-40B4-BE49-F238E27FC236}">
                <a16:creationId xmlns:a16="http://schemas.microsoft.com/office/drawing/2014/main" id="{27F4F276-758C-2E6B-1E70-63A812E66238}"/>
              </a:ext>
            </a:extLst>
          </p:cNvPr>
          <p:cNvSpPr txBox="1"/>
          <p:nvPr/>
        </p:nvSpPr>
        <p:spPr>
          <a:xfrm>
            <a:off x="461668" y="2328162"/>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Les réponses correctes sont la réponse A et B</a:t>
            </a:r>
          </a:p>
          <a:p>
            <a:pPr algn="just"/>
            <a:endParaRPr lang="fr-FR" sz="1200" dirty="0"/>
          </a:p>
          <a:p>
            <a:pPr algn="just"/>
            <a:r>
              <a:rPr lang="fr-FR" sz="1200" b="1" dirty="0"/>
              <a:t>Les aqua-prêts et les prêts relance verte</a:t>
            </a:r>
            <a:r>
              <a:rPr lang="fr-FR" sz="1200" dirty="0"/>
              <a:t>. Les premiers visent notamment à financer l’ensemble des actions liées au cycle de l’eau. Plusieurs documents sont nécessaires pour soumettre le dossier, comme un plan pluriannuel d’investissement, ou la mise en place d’un plan de gestion de l’eau si le projet à des portées agricoles. La seconde offre vise directement les projets liés au maintien et à la préservation de la biodiversité. Il permet ainsi le financement des projets de </a:t>
            </a:r>
            <a:r>
              <a:rPr lang="fr-FR" sz="1200" dirty="0" err="1"/>
              <a:t>SafN</a:t>
            </a:r>
            <a:r>
              <a:rPr lang="fr-FR" sz="1200" dirty="0"/>
              <a:t> qui sont portés par le même type d’acteurs que ceux éligibles à l’aqua prêt mais ne sont pas soumis à des conditions d’éligibilité extra-financières. Depuis 2023, ces offres ont été regroupées en un produit tout en conservant leurs spécificités : le prêt de transformation écologique.</a:t>
            </a:r>
            <a:endParaRPr lang="fr-FR" sz="1050" b="1" dirty="0"/>
          </a:p>
          <a:p>
            <a:pPr algn="just"/>
            <a:endParaRPr lang="fr-FR" sz="1200" dirty="0"/>
          </a:p>
        </p:txBody>
      </p:sp>
    </p:spTree>
    <p:extLst>
      <p:ext uri="{BB962C8B-B14F-4D97-AF65-F5344CB8AC3E}">
        <p14:creationId xmlns:p14="http://schemas.microsoft.com/office/powerpoint/2010/main" val="404644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196853"/>
            <a:ext cx="8604822" cy="902992"/>
          </a:xfrm>
        </p:spPr>
        <p:txBody>
          <a:bodyPr>
            <a:normAutofit fontScale="92500" lnSpcReduction="10000"/>
          </a:bodyPr>
          <a:lstStyle/>
          <a:p>
            <a:r>
              <a:rPr lang="fr-FR" sz="2400" b="1" kern="0" dirty="0">
                <a:solidFill>
                  <a:srgbClr val="00869D"/>
                </a:solidFill>
                <a:latin typeface="Arial"/>
                <a:ea typeface="+mn-ea"/>
                <a:cs typeface="Arial"/>
              </a:rPr>
              <a:t>Question 8- les collectivités territoriales peuvent-elles faire appel aux différents fonds structurels d’investissements européens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61668" y="1446515"/>
            <a:ext cx="4572000" cy="523220"/>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Oui </a:t>
            </a:r>
          </a:p>
          <a:p>
            <a:pPr marL="342900" indent="-342900" algn="just">
              <a:buFont typeface="+mj-lt"/>
              <a:buAutoNum type="alphaUcPeriod"/>
            </a:pPr>
            <a:r>
              <a:rPr lang="fr-FR" sz="1400" b="1" dirty="0">
                <a:solidFill>
                  <a:srgbClr val="84BE41"/>
                </a:solidFill>
                <a:latin typeface="+mj-lt"/>
              </a:rPr>
              <a:t>Non</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328162"/>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 </a:t>
            </a:r>
          </a:p>
          <a:p>
            <a:pPr algn="just"/>
            <a:endParaRPr lang="fr-FR" sz="1200" dirty="0"/>
          </a:p>
          <a:p>
            <a:pPr algn="just"/>
            <a:r>
              <a:rPr lang="fr-FR" sz="1200" b="1" dirty="0"/>
              <a:t>Les collectivités territoriales peuvent faire appel aux ressources provenant des différents fonds structurels d’investissement européen que nous avons déjà évoqués</a:t>
            </a:r>
            <a:r>
              <a:rPr lang="fr-FR" sz="1200" dirty="0"/>
              <a:t>. En plus de ces différents fonds européens, les collectivités territoriales disposent de différentes dotations de l’État. Les collectivités territoriales peuvent aussi bénéficier des financements de la part des établissements publics. Enfin, les collectivités locales disposent de plusieurs outils de contractualisation spécifiques avec l’État. L’échelon de la collectivité territoriale est donc très pertinent pour la mise en œuvre de </a:t>
            </a:r>
            <a:r>
              <a:rPr lang="fr-FR" sz="1200" dirty="0" err="1"/>
              <a:t>SaFN</a:t>
            </a:r>
            <a:r>
              <a:rPr lang="fr-FR" sz="1200" dirty="0"/>
              <a:t>. </a:t>
            </a:r>
          </a:p>
        </p:txBody>
      </p:sp>
    </p:spTree>
    <p:extLst>
      <p:ext uri="{BB962C8B-B14F-4D97-AF65-F5344CB8AC3E}">
        <p14:creationId xmlns:p14="http://schemas.microsoft.com/office/powerpoint/2010/main" val="155428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196853"/>
            <a:ext cx="8604822" cy="902992"/>
          </a:xfrm>
        </p:spPr>
        <p:txBody>
          <a:bodyPr>
            <a:normAutofit/>
          </a:bodyPr>
          <a:lstStyle/>
          <a:p>
            <a:r>
              <a:rPr lang="fr-FR" sz="2400" b="1" kern="0" dirty="0">
                <a:solidFill>
                  <a:srgbClr val="00869D"/>
                </a:solidFill>
                <a:latin typeface="Arial"/>
                <a:ea typeface="+mn-ea"/>
                <a:cs typeface="Arial"/>
              </a:rPr>
              <a:t>Question 9- De combien était les dépenses privées en faveur des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en 2022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61668" y="1446515"/>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16 milliards </a:t>
            </a:r>
          </a:p>
          <a:p>
            <a:pPr marL="342900" indent="-342900" algn="just">
              <a:buFont typeface="+mj-lt"/>
              <a:buAutoNum type="alphaUcPeriod"/>
            </a:pPr>
            <a:r>
              <a:rPr lang="fr-FR" sz="1400" b="1" dirty="0">
                <a:solidFill>
                  <a:srgbClr val="84BE41"/>
                </a:solidFill>
                <a:latin typeface="+mj-lt"/>
              </a:rPr>
              <a:t>26 milliards </a:t>
            </a:r>
          </a:p>
          <a:p>
            <a:pPr marL="342900" indent="-342900" algn="just">
              <a:buFont typeface="+mj-lt"/>
              <a:buAutoNum type="alphaUcPeriod"/>
            </a:pPr>
            <a:r>
              <a:rPr lang="fr-FR" sz="1400" b="1" dirty="0">
                <a:solidFill>
                  <a:srgbClr val="84BE41"/>
                </a:solidFill>
                <a:latin typeface="+mj-lt"/>
              </a:rPr>
              <a:t>100 milliards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373868"/>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 </a:t>
            </a:r>
          </a:p>
          <a:p>
            <a:pPr algn="just"/>
            <a:endParaRPr lang="fr-FR" sz="1200" dirty="0"/>
          </a:p>
          <a:p>
            <a:pPr algn="just"/>
            <a:r>
              <a:rPr lang="fr-FR" sz="1200" dirty="0"/>
              <a:t>En 2022, les dépenses privées en faveur des solutions </a:t>
            </a:r>
            <a:r>
              <a:rPr lang="fr-FR" sz="1200" dirty="0" err="1"/>
              <a:t>fondées</a:t>
            </a:r>
            <a:r>
              <a:rPr lang="fr-FR" sz="1200" dirty="0"/>
              <a:t> sur la nature ont été </a:t>
            </a:r>
            <a:r>
              <a:rPr lang="fr-FR" sz="1200" b="1" dirty="0"/>
              <a:t>estimées à environ 26 milliards de dollars, soit environ 17% du total des financements pour ce type de solution à l’échelle mondiale. </a:t>
            </a:r>
            <a:r>
              <a:rPr lang="fr-FR" sz="1200" dirty="0"/>
              <a:t>En Europe, la part des financement privés dans les </a:t>
            </a:r>
            <a:r>
              <a:rPr lang="fr-FR" sz="1200" dirty="0" err="1"/>
              <a:t>SfN</a:t>
            </a:r>
            <a:r>
              <a:rPr lang="fr-FR" sz="1200" dirty="0"/>
              <a:t> ne serait équivalente qu’à seulement 9% du total (Banque européenne d’investissement &amp; Commission européenne, 2023). Le montant de ces investissements est à mettre au regard de la dépendance des activités économiques vis-à-vis de la biodiversité. En effet, on estime qu’environ 50% du produit intérieur brut mondial est directement lié aux écosystèmes et aux services qu’ils produisent</a:t>
            </a:r>
          </a:p>
        </p:txBody>
      </p:sp>
    </p:spTree>
    <p:extLst>
      <p:ext uri="{BB962C8B-B14F-4D97-AF65-F5344CB8AC3E}">
        <p14:creationId xmlns:p14="http://schemas.microsoft.com/office/powerpoint/2010/main" val="153231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196853"/>
            <a:ext cx="8604822" cy="902992"/>
          </a:xfrm>
        </p:spPr>
        <p:txBody>
          <a:bodyPr>
            <a:normAutofit/>
          </a:bodyPr>
          <a:lstStyle/>
          <a:p>
            <a:r>
              <a:rPr lang="fr-FR" sz="2400" b="1" kern="0" dirty="0">
                <a:solidFill>
                  <a:srgbClr val="00869D"/>
                </a:solidFill>
                <a:latin typeface="Arial"/>
                <a:ea typeface="+mn-ea"/>
                <a:cs typeface="Arial"/>
              </a:rPr>
              <a:t>Question 11- quels sont les produits financiers mobilisables pour financer des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61668" y="1290570"/>
            <a:ext cx="4572000" cy="954107"/>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Prêts verts </a:t>
            </a:r>
          </a:p>
          <a:p>
            <a:pPr marL="342900" indent="-342900" algn="just">
              <a:buFont typeface="+mj-lt"/>
              <a:buAutoNum type="alphaUcPeriod"/>
            </a:pPr>
            <a:r>
              <a:rPr lang="fr-FR" sz="1400" b="1" dirty="0">
                <a:solidFill>
                  <a:srgbClr val="84BE41"/>
                </a:solidFill>
                <a:latin typeface="+mj-lt"/>
              </a:rPr>
              <a:t>Obligations vertes ou bleues</a:t>
            </a:r>
          </a:p>
          <a:p>
            <a:pPr marL="342900" indent="-342900" algn="just">
              <a:buFont typeface="+mj-lt"/>
              <a:buAutoNum type="alphaUcPeriod"/>
            </a:pPr>
            <a:r>
              <a:rPr lang="fr-FR" sz="1400" b="1" dirty="0">
                <a:solidFill>
                  <a:srgbClr val="84BE41"/>
                </a:solidFill>
                <a:latin typeface="+mj-lt"/>
              </a:rPr>
              <a:t>Prêts </a:t>
            </a:r>
            <a:r>
              <a:rPr lang="fr-FR" sz="1400" b="1" dirty="0" err="1">
                <a:solidFill>
                  <a:srgbClr val="84BE41"/>
                </a:solidFill>
                <a:latin typeface="+mj-lt"/>
              </a:rPr>
              <a:t>SaFN</a:t>
            </a:r>
            <a:endParaRPr lang="fr-FR" sz="1400" b="1" dirty="0">
              <a:solidFill>
                <a:srgbClr val="84BE41"/>
              </a:solidFill>
              <a:latin typeface="+mj-lt"/>
            </a:endParaRPr>
          </a:p>
          <a:p>
            <a:pPr algn="just"/>
            <a:r>
              <a:rPr lang="fr-FR" sz="1400" b="1" dirty="0">
                <a:solidFill>
                  <a:srgbClr val="84BE41"/>
                </a:solidFill>
                <a:latin typeface="+mj-lt"/>
              </a:rPr>
              <a:t>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18676" y="2020046"/>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Les réponses A et B </a:t>
            </a:r>
          </a:p>
          <a:p>
            <a:pPr algn="just"/>
            <a:endParaRPr lang="fr-FR" sz="1200" dirty="0"/>
          </a:p>
          <a:p>
            <a:pPr algn="just"/>
            <a:r>
              <a:rPr lang="fr-FR" sz="1200" dirty="0"/>
              <a:t>Les dispositifs </a:t>
            </a:r>
            <a:r>
              <a:rPr lang="fr-FR" sz="1200" b="1" dirty="0"/>
              <a:t>de prêts verts </a:t>
            </a:r>
            <a:r>
              <a:rPr lang="fr-FR" sz="1200" dirty="0"/>
              <a:t>qui se sont multipliés ces dernières années. Ils fonctionnent comme des mécanismes de prêt classique, via la souscription d’un emprunt par un acteur qui implique le remboursement de ce dernier avec paiement d’intérêt sur une temporalité définie à l’avance entre ces deux acteurs. Pour qu’il soit considéré comme vert, le prêt souscrit doit être exclusivement mobilisé pour financer des projets qui respectent les quatre principes clés des Green </a:t>
            </a:r>
            <a:r>
              <a:rPr lang="fr-FR" sz="1200" dirty="0" err="1"/>
              <a:t>BondPrinciples</a:t>
            </a:r>
            <a:r>
              <a:rPr lang="fr-FR" sz="1200" dirty="0"/>
              <a:t> en matière d’utilisation des fonds, de sélection et d’évaluation des projets, de gestion du produit et de </a:t>
            </a:r>
            <a:r>
              <a:rPr lang="fr-FR" sz="1200" dirty="0" err="1"/>
              <a:t>reporting</a:t>
            </a:r>
            <a:r>
              <a:rPr lang="fr-FR" sz="1200" dirty="0"/>
              <a:t>. Dans la même optique</a:t>
            </a:r>
            <a:r>
              <a:rPr lang="fr-FR" sz="1200" b="1" dirty="0"/>
              <a:t>, les obligations vertes ou bleues</a:t>
            </a:r>
            <a:r>
              <a:rPr lang="fr-FR" sz="1200" dirty="0"/>
              <a:t> constituent un autre instrument mobilisable en vue d’un projet de </a:t>
            </a:r>
            <a:r>
              <a:rPr lang="fr-FR" sz="1200" dirty="0" err="1"/>
              <a:t>SafN</a:t>
            </a:r>
            <a:r>
              <a:rPr lang="fr-FR" sz="1200" dirty="0"/>
              <a:t>. Il s’agit ici d’une émission de dette par un emprunteur privé ou public qui va être divisée en coupons, puis achetée sur les marchés financiers par un acteur. L’emprunteur doit par la suite rembourser le montant du coupon à échéance fixe avec un intérêt, jusqu’à l’arrivée à échéance de l’obligation. </a:t>
            </a:r>
          </a:p>
        </p:txBody>
      </p:sp>
    </p:spTree>
    <p:extLst>
      <p:ext uri="{BB962C8B-B14F-4D97-AF65-F5344CB8AC3E}">
        <p14:creationId xmlns:p14="http://schemas.microsoft.com/office/powerpoint/2010/main" val="301413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333615" y="174819"/>
            <a:ext cx="8604822" cy="902992"/>
          </a:xfrm>
        </p:spPr>
        <p:txBody>
          <a:bodyPr>
            <a:normAutofit/>
          </a:bodyPr>
          <a:lstStyle/>
          <a:p>
            <a:r>
              <a:rPr lang="fr-FR" sz="2400" b="1" kern="0" dirty="0">
                <a:solidFill>
                  <a:srgbClr val="00869D"/>
                </a:solidFill>
                <a:latin typeface="Arial"/>
                <a:ea typeface="+mn-ea"/>
                <a:cs typeface="Arial"/>
              </a:rPr>
              <a:t>Question 12- Quel est l’outil de financement des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mis en œuvre par CDC Biodiversité ?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333615" y="1192846"/>
            <a:ext cx="4572000" cy="1169551"/>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Nature 2050</a:t>
            </a:r>
          </a:p>
          <a:p>
            <a:pPr marL="342900" indent="-342900" algn="just">
              <a:buFont typeface="+mj-lt"/>
              <a:buAutoNum type="alphaUcPeriod"/>
            </a:pPr>
            <a:r>
              <a:rPr lang="fr-FR" sz="1400" b="1" dirty="0">
                <a:solidFill>
                  <a:srgbClr val="84BE41"/>
                </a:solidFill>
                <a:latin typeface="+mj-lt"/>
              </a:rPr>
              <a:t>Natura 2050</a:t>
            </a:r>
          </a:p>
          <a:p>
            <a:pPr marL="342900" indent="-342900" algn="just">
              <a:buFont typeface="+mj-lt"/>
              <a:buAutoNum type="alphaUcPeriod"/>
            </a:pPr>
            <a:r>
              <a:rPr lang="fr-FR" sz="1400" b="1" dirty="0">
                <a:solidFill>
                  <a:srgbClr val="84BE41"/>
                </a:solidFill>
                <a:latin typeface="+mj-lt"/>
              </a:rPr>
              <a:t>Nature 2025</a:t>
            </a:r>
          </a:p>
          <a:p>
            <a:pPr algn="just"/>
            <a:r>
              <a:rPr lang="fr-FR" sz="1400" b="1" dirty="0">
                <a:solidFill>
                  <a:srgbClr val="84BE41"/>
                </a:solidFill>
                <a:latin typeface="+mj-lt"/>
              </a:rPr>
              <a:t> </a:t>
            </a:r>
          </a:p>
          <a:p>
            <a:pPr algn="just"/>
            <a:r>
              <a:rPr lang="fr-FR" sz="1400" b="1" dirty="0">
                <a:solidFill>
                  <a:srgbClr val="84BE41"/>
                </a:solidFill>
                <a:latin typeface="+mj-lt"/>
              </a:rPr>
              <a:t>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333615" y="2228541"/>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 </a:t>
            </a:r>
          </a:p>
          <a:p>
            <a:pPr algn="just"/>
            <a:endParaRPr lang="fr-FR" sz="1200" dirty="0"/>
          </a:p>
          <a:p>
            <a:pPr algn="just"/>
            <a:r>
              <a:rPr lang="fr-FR" sz="1200" b="1" dirty="0"/>
              <a:t>Nature 2050 est un programme d’action national porté par CDC Biodiversité et le Fonds Nature 2050. </a:t>
            </a:r>
            <a:r>
              <a:rPr lang="fr-FR" sz="1200" dirty="0"/>
              <a:t>Il vise à renforcer l’adaptation des territoires au changement climatique ainsi qu’à préserver et restaurer leur biodiversité par la mise en œuvre de solutions fondées sur la nature, à horizon 2050. Issu d’un engagement partenarial entre une multitude d’acteurs, ce programme repose sur la mobilisation volontaire de fonds privés pour financer des projets de </a:t>
            </a:r>
            <a:r>
              <a:rPr lang="fr-FR" sz="1200" dirty="0" err="1"/>
              <a:t>SfN</a:t>
            </a:r>
            <a:r>
              <a:rPr lang="fr-FR" sz="1200" dirty="0"/>
              <a:t>. Pour 5 euros de financement consentis, le programme s’engage ainsi sur la gestion de 1m² jusqu’en 2050. Entre 2016 et 2023, ce ne sont pas moins de 82 projets qui ont été financés par ce programme pour un montant total de 20 millions d’euros.</a:t>
            </a:r>
          </a:p>
          <a:p>
            <a:pPr algn="just"/>
            <a:endParaRPr lang="fr-FR" sz="1200" dirty="0"/>
          </a:p>
        </p:txBody>
      </p:sp>
    </p:spTree>
    <p:extLst>
      <p:ext uri="{BB962C8B-B14F-4D97-AF65-F5344CB8AC3E}">
        <p14:creationId xmlns:p14="http://schemas.microsoft.com/office/powerpoint/2010/main" val="134647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a:spLocks noGrp="1"/>
          </p:cNvSpPr>
          <p:nvPr>
            <p:ph type="ctrTitle"/>
          </p:nvPr>
        </p:nvSpPr>
        <p:spPr>
          <a:xfrm>
            <a:off x="165919" y="1717616"/>
            <a:ext cx="9144000" cy="1895884"/>
          </a:xfrm>
          <a:prstGeom prst="rect">
            <a:avLst/>
          </a:prstGeom>
          <a:noFill/>
          <a:ln>
            <a:noFill/>
          </a:ln>
        </p:spPr>
        <p:txBody>
          <a:bodyPr spcFirstLastPara="1" wrap="square" lIns="91425" tIns="45700" rIns="91425" bIns="45700" anchor="b" anchorCtr="0">
            <a:normAutofit/>
          </a:bodyPr>
          <a:lstStyle/>
          <a:p>
            <a:r>
              <a:rPr lang="fr-FR" sz="3200" dirty="0">
                <a:solidFill>
                  <a:srgbClr val="0070C0"/>
                </a:solidFill>
              </a:rPr>
              <a:t>" Financements publics/privés : engagés ensemble pour plus de </a:t>
            </a:r>
            <a:r>
              <a:rPr lang="fr-FR" sz="3200" dirty="0" err="1">
                <a:solidFill>
                  <a:srgbClr val="0070C0"/>
                </a:solidFill>
              </a:rPr>
              <a:t>SfN</a:t>
            </a:r>
            <a:r>
              <a:rPr lang="fr-FR" sz="3200" dirty="0">
                <a:solidFill>
                  <a:srgbClr val="0070C0"/>
                </a:solidFill>
              </a:rPr>
              <a:t> </a:t>
            </a:r>
            <a:br>
              <a:rPr lang="fr-FR" sz="3200" dirty="0">
                <a:solidFill>
                  <a:srgbClr val="0070C0"/>
                </a:solidFill>
              </a:rPr>
            </a:br>
            <a:r>
              <a:rPr lang="fr-FR" sz="3200" dirty="0">
                <a:solidFill>
                  <a:srgbClr val="0070C0"/>
                </a:solidFill>
              </a:rPr>
              <a:t>dans les territoires ! »</a:t>
            </a:r>
          </a:p>
          <a:p>
            <a:pPr marL="0" marR="0" lvl="0" indent="0" algn="ctr">
              <a:lnSpc>
                <a:spcPct val="90000"/>
              </a:lnSpc>
              <a:spcBef>
                <a:spcPts val="0"/>
              </a:spcBef>
              <a:spcAft>
                <a:spcPts val="0"/>
              </a:spcAft>
              <a:buSzPts val="4400"/>
              <a:buFont typeface="Arial"/>
              <a:buNone/>
            </a:pPr>
            <a:endParaRPr lang="fr-FR" sz="4400" dirty="0"/>
          </a:p>
        </p:txBody>
      </p:sp>
      <p:sp>
        <p:nvSpPr>
          <p:cNvPr id="52" name="Google Shape;52;p2"/>
          <p:cNvSpPr txBox="1">
            <a:spLocks noGrp="1"/>
          </p:cNvSpPr>
          <p:nvPr>
            <p:ph type="subTitle" idx="1"/>
          </p:nvPr>
        </p:nvSpPr>
        <p:spPr>
          <a:xfrm>
            <a:off x="1" y="3527056"/>
            <a:ext cx="9143999" cy="1227822"/>
          </a:xfrm>
          <a:prstGeom prst="rect">
            <a:avLst/>
          </a:prstGeom>
          <a:noFill/>
          <a:ln>
            <a:noFill/>
          </a:ln>
        </p:spPr>
        <p:txBody>
          <a:bodyPr spcFirstLastPara="1" wrap="square" lIns="91425" tIns="45700" rIns="91425" bIns="45700" anchor="t" anchorCtr="0">
            <a:normAutofit/>
          </a:bodyPr>
          <a:lstStyle/>
          <a:p>
            <a:pPr marL="0" indent="0">
              <a:spcBef>
                <a:spcPts val="0"/>
              </a:spcBef>
            </a:pPr>
            <a:r>
              <a:rPr lang="fr-FR" sz="1800" b="1" dirty="0">
                <a:solidFill>
                  <a:srgbClr val="0070C0"/>
                </a:solidFill>
              </a:rPr>
              <a:t>Sylvie JEGO, Cheffe de Service / Agence de l'Eau Adour-Garonne</a:t>
            </a:r>
          </a:p>
          <a:p>
            <a:pPr marL="0" indent="0">
              <a:spcBef>
                <a:spcPts val="0"/>
              </a:spcBef>
            </a:pPr>
            <a:endParaRPr lang="fr-FR" sz="1600" dirty="0">
              <a:solidFill>
                <a:srgbClr val="0070C0"/>
              </a:solidFill>
            </a:endParaRPr>
          </a:p>
          <a:p>
            <a:pPr marL="0" indent="0">
              <a:spcBef>
                <a:spcPts val="0"/>
              </a:spcBef>
            </a:pPr>
            <a:endParaRPr lang="fr-FR" sz="1600" dirty="0">
              <a:solidFill>
                <a:srgbClr val="0070C0"/>
              </a:solidFill>
            </a:endParaRPr>
          </a:p>
          <a:p>
            <a:pPr marL="0" indent="0">
              <a:spcBef>
                <a:spcPts val="0"/>
              </a:spcBef>
            </a:pPr>
            <a:r>
              <a:rPr lang="fr-FR" sz="1800" b="1" dirty="0">
                <a:solidFill>
                  <a:srgbClr val="0070C0"/>
                </a:solidFill>
              </a:rPr>
              <a:t>Albane DROAL, Chargée de Mission CDC Biodiversité</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196853"/>
            <a:ext cx="8604822" cy="902992"/>
          </a:xfrm>
        </p:spPr>
        <p:txBody>
          <a:bodyPr>
            <a:normAutofit/>
          </a:bodyPr>
          <a:lstStyle/>
          <a:p>
            <a:r>
              <a:rPr lang="fr-FR" sz="2400" b="1" kern="0" dirty="0">
                <a:solidFill>
                  <a:srgbClr val="00869D"/>
                </a:solidFill>
                <a:latin typeface="Arial"/>
                <a:ea typeface="+mn-ea"/>
                <a:cs typeface="Arial"/>
              </a:rPr>
              <a:t>Question 13- Une entreprise peut-elle financer des projets de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grâce à son dividende écologique ?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61668" y="1332960"/>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Oui </a:t>
            </a:r>
          </a:p>
          <a:p>
            <a:pPr marL="342900" indent="-342900" algn="just">
              <a:buFont typeface="+mj-lt"/>
              <a:buAutoNum type="alphaUcPeriod"/>
            </a:pPr>
            <a:r>
              <a:rPr lang="fr-FR" sz="1400" b="1" dirty="0">
                <a:solidFill>
                  <a:srgbClr val="84BE41"/>
                </a:solidFill>
                <a:latin typeface="+mj-lt"/>
              </a:rPr>
              <a:t>Non </a:t>
            </a:r>
          </a:p>
          <a:p>
            <a:pPr algn="just"/>
            <a:r>
              <a:rPr lang="fr-FR" sz="1400" b="1" dirty="0">
                <a:solidFill>
                  <a:srgbClr val="84BE41"/>
                </a:solidFill>
                <a:latin typeface="+mj-lt"/>
              </a:rPr>
              <a:t>  </a:t>
            </a:r>
          </a:p>
        </p:txBody>
      </p:sp>
      <p:sp>
        <p:nvSpPr>
          <p:cNvPr id="5" name="ZoneTexte 4">
            <a:extLst>
              <a:ext uri="{FF2B5EF4-FFF2-40B4-BE49-F238E27FC236}">
                <a16:creationId xmlns:a16="http://schemas.microsoft.com/office/drawing/2014/main" id="{27F4F276-758C-2E6B-1E70-63A812E66238}"/>
              </a:ext>
            </a:extLst>
          </p:cNvPr>
          <p:cNvSpPr txBox="1"/>
          <p:nvPr/>
        </p:nvSpPr>
        <p:spPr>
          <a:xfrm>
            <a:off x="461668" y="2071624"/>
            <a:ext cx="7917711" cy="1956029"/>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 </a:t>
            </a:r>
          </a:p>
          <a:p>
            <a:pPr marL="285750" indent="-285750" algn="just">
              <a:buFont typeface="Wingdings" panose="05000000000000000000" pitchFamily="2" charset="2"/>
              <a:buChar char="ü"/>
            </a:pPr>
            <a:endParaRPr lang="fr-FR" sz="1200" dirty="0"/>
          </a:p>
          <a:p>
            <a:pPr algn="just"/>
            <a:endParaRPr lang="fr-FR" sz="1200" dirty="0"/>
          </a:p>
          <a:p>
            <a:pPr algn="just"/>
            <a:r>
              <a:rPr lang="fr-FR" sz="1200" b="1" dirty="0"/>
              <a:t>Dans le prolongement de son engagement pour le climat, MAIF dédie, à partir de 2023, 10% de ses bénéfices annuels à des projets de solidarité climatique et de régénération de la biodiversité. </a:t>
            </a:r>
            <a:r>
              <a:rPr lang="fr-FR" sz="1200" dirty="0"/>
              <a:t>Le Fonds MAIF pour le vivant a donc été créé et a pour vocation de porter le financement de projets et/ou actions d’intérêt général, de protection de l’environnement et de restauration de la </a:t>
            </a:r>
            <a:r>
              <a:rPr lang="fr-FR" sz="1200" dirty="0" err="1"/>
              <a:t>biodiversité.Le</a:t>
            </a:r>
            <a:r>
              <a:rPr lang="fr-FR" sz="1200" dirty="0"/>
              <a:t> Fonds MAIF pour le vivant a choisi le Fonds Nature 2050 comme partenaire pour lancer son appel à projets. Ensemble, le Fonds MAIF pour le vivant et le Fonds Nature 2050 lanceront chaque année entre 2023 et 2026 un appel à projets pour soutenir l’émergence et la pérennisation de projets qui mettent en œuvre des Solutions fondées sur la Nature.</a:t>
            </a:r>
          </a:p>
        </p:txBody>
      </p:sp>
      <p:sp>
        <p:nvSpPr>
          <p:cNvPr id="6" name="ZoneTexte 5">
            <a:extLst>
              <a:ext uri="{FF2B5EF4-FFF2-40B4-BE49-F238E27FC236}">
                <a16:creationId xmlns:a16="http://schemas.microsoft.com/office/drawing/2014/main" id="{013EA0C1-F7B0-632D-BA26-C6E692763917}"/>
              </a:ext>
            </a:extLst>
          </p:cNvPr>
          <p:cNvSpPr txBox="1"/>
          <p:nvPr/>
        </p:nvSpPr>
        <p:spPr>
          <a:xfrm>
            <a:off x="2286000" y="2416859"/>
            <a:ext cx="4572000" cy="307777"/>
          </a:xfrm>
          <a:prstGeom prst="rect">
            <a:avLst/>
          </a:prstGeom>
          <a:noFill/>
        </p:spPr>
        <p:txBody>
          <a:bodyPr wrap="square">
            <a:spAutoFit/>
          </a:bodyPr>
          <a:lstStyle/>
          <a:p>
            <a:r>
              <a:rPr lang="fr-FR" b="0" dirty="0">
                <a:effectLst/>
              </a:rPr>
              <a:t> </a:t>
            </a:r>
            <a:endParaRPr lang="fr-FR" dirty="0"/>
          </a:p>
        </p:txBody>
      </p:sp>
    </p:spTree>
    <p:extLst>
      <p:ext uri="{BB962C8B-B14F-4D97-AF65-F5344CB8AC3E}">
        <p14:creationId xmlns:p14="http://schemas.microsoft.com/office/powerpoint/2010/main" val="124188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dca3f5cd6e_0_23"/>
          <p:cNvSpPr txBox="1">
            <a:spLocks noGrp="1"/>
          </p:cNvSpPr>
          <p:nvPr>
            <p:ph type="title"/>
          </p:nvPr>
        </p:nvSpPr>
        <p:spPr>
          <a:xfrm>
            <a:off x="135892" y="-172831"/>
            <a:ext cx="8872200" cy="9543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A99"/>
              </a:buClr>
              <a:buSzPts val="3200"/>
              <a:buFont typeface="Arial"/>
              <a:buNone/>
            </a:pPr>
            <a:r>
              <a:rPr lang="fr-FR"/>
              <a:t>Le programme Nature 2050 </a:t>
            </a:r>
            <a:endParaRPr/>
          </a:p>
        </p:txBody>
      </p:sp>
      <p:sp>
        <p:nvSpPr>
          <p:cNvPr id="143" name="Google Shape;143;g2dca3f5cd6e_0_23"/>
          <p:cNvSpPr txBox="1">
            <a:spLocks noGrp="1"/>
          </p:cNvSpPr>
          <p:nvPr>
            <p:ph type="body" idx="1"/>
          </p:nvPr>
        </p:nvSpPr>
        <p:spPr>
          <a:xfrm>
            <a:off x="135900" y="1077725"/>
            <a:ext cx="5085000" cy="2218200"/>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115000"/>
              </a:lnSpc>
              <a:spcBef>
                <a:spcPts val="0"/>
              </a:spcBef>
              <a:spcAft>
                <a:spcPts val="0"/>
              </a:spcAft>
              <a:buNone/>
            </a:pPr>
            <a:r>
              <a:rPr lang="fr-FR" sz="2904">
                <a:latin typeface="Calibri"/>
                <a:ea typeface="Calibri"/>
                <a:cs typeface="Calibri"/>
                <a:sym typeface="Calibri"/>
              </a:rPr>
              <a:t>Lancé  en octobre 2016, </a:t>
            </a:r>
            <a:r>
              <a:rPr lang="fr-FR" sz="2904" b="1">
                <a:latin typeface="Calibri"/>
                <a:ea typeface="Calibri"/>
                <a:cs typeface="Calibri"/>
                <a:sym typeface="Calibri"/>
              </a:rPr>
              <a:t>le programme Nature 2050 vise à promouvoir et à financer la mise en œuvre de solutions fondées sur la nature </a:t>
            </a:r>
            <a:r>
              <a:rPr lang="fr-FR" sz="2904">
                <a:latin typeface="Calibri"/>
                <a:ea typeface="Calibri"/>
                <a:cs typeface="Calibri"/>
                <a:sym typeface="Calibri"/>
              </a:rPr>
              <a:t>qui contribueront à l’horizon 2050, à atteindre les objectifs suivants :</a:t>
            </a:r>
            <a:endParaRPr sz="2904">
              <a:latin typeface="Calibri"/>
              <a:ea typeface="Calibri"/>
              <a:cs typeface="Calibri"/>
              <a:sym typeface="Calibri"/>
            </a:endParaRPr>
          </a:p>
          <a:p>
            <a:pPr marL="0" lvl="0" indent="0" algn="ctr" rtl="0">
              <a:lnSpc>
                <a:spcPct val="115000"/>
              </a:lnSpc>
              <a:spcBef>
                <a:spcPts val="900"/>
              </a:spcBef>
              <a:spcAft>
                <a:spcPts val="0"/>
              </a:spcAft>
              <a:buNone/>
            </a:pPr>
            <a:r>
              <a:rPr lang="fr-FR" sz="2904">
                <a:solidFill>
                  <a:srgbClr val="95C11F"/>
                </a:solidFill>
                <a:latin typeface="Calibri"/>
                <a:ea typeface="Calibri"/>
                <a:cs typeface="Calibri"/>
                <a:sym typeface="Calibri"/>
              </a:rPr>
              <a:t> </a:t>
            </a:r>
            <a:r>
              <a:rPr lang="fr-FR" sz="2904" b="1">
                <a:solidFill>
                  <a:srgbClr val="95C11F"/>
                </a:solidFill>
                <a:latin typeface="Calibri"/>
                <a:ea typeface="Calibri"/>
                <a:cs typeface="Calibri"/>
                <a:sym typeface="Calibri"/>
              </a:rPr>
              <a:t>préserver et restaurer la biodiversité</a:t>
            </a:r>
            <a:endParaRPr sz="2904" b="1">
              <a:solidFill>
                <a:srgbClr val="95C11F"/>
              </a:solidFill>
              <a:latin typeface="Calibri"/>
              <a:ea typeface="Calibri"/>
              <a:cs typeface="Calibri"/>
              <a:sym typeface="Calibri"/>
            </a:endParaRPr>
          </a:p>
          <a:p>
            <a:pPr marL="0" lvl="0" indent="0" algn="ctr" rtl="0">
              <a:lnSpc>
                <a:spcPct val="115000"/>
              </a:lnSpc>
              <a:spcBef>
                <a:spcPts val="900"/>
              </a:spcBef>
              <a:spcAft>
                <a:spcPts val="0"/>
              </a:spcAft>
              <a:buNone/>
            </a:pPr>
            <a:r>
              <a:rPr lang="fr-FR" sz="2904" b="1">
                <a:solidFill>
                  <a:srgbClr val="95C11F"/>
                </a:solidFill>
                <a:latin typeface="Calibri"/>
                <a:ea typeface="Calibri"/>
                <a:cs typeface="Calibri"/>
                <a:sym typeface="Calibri"/>
              </a:rPr>
              <a:t>atténuer les changements climatiques </a:t>
            </a:r>
            <a:endParaRPr sz="2904">
              <a:solidFill>
                <a:srgbClr val="95C11F"/>
              </a:solidFill>
              <a:latin typeface="Calibri"/>
              <a:ea typeface="Calibri"/>
              <a:cs typeface="Calibri"/>
              <a:sym typeface="Calibri"/>
            </a:endParaRPr>
          </a:p>
          <a:p>
            <a:pPr marL="0" lvl="0" indent="0" algn="ctr" rtl="0">
              <a:lnSpc>
                <a:spcPct val="115000"/>
              </a:lnSpc>
              <a:spcBef>
                <a:spcPts val="900"/>
              </a:spcBef>
              <a:spcAft>
                <a:spcPts val="0"/>
              </a:spcAft>
              <a:buNone/>
            </a:pPr>
            <a:r>
              <a:rPr lang="fr-FR" sz="2904">
                <a:solidFill>
                  <a:srgbClr val="95C11F"/>
                </a:solidFill>
                <a:latin typeface="Calibri"/>
                <a:ea typeface="Calibri"/>
                <a:cs typeface="Calibri"/>
                <a:sym typeface="Calibri"/>
              </a:rPr>
              <a:t> </a:t>
            </a:r>
            <a:r>
              <a:rPr lang="fr-FR" sz="2904" b="1">
                <a:solidFill>
                  <a:srgbClr val="95C11F"/>
                </a:solidFill>
                <a:latin typeface="Calibri"/>
                <a:ea typeface="Calibri"/>
                <a:cs typeface="Calibri"/>
                <a:sym typeface="Calibri"/>
              </a:rPr>
              <a:t>adapter les territoires à ces changements</a:t>
            </a:r>
            <a:endParaRPr sz="2904">
              <a:latin typeface="Calibri"/>
              <a:ea typeface="Calibri"/>
              <a:cs typeface="Calibri"/>
              <a:sym typeface="Calibri"/>
            </a:endParaRPr>
          </a:p>
          <a:p>
            <a:pPr marL="0" lvl="0" indent="0" algn="just" rtl="0">
              <a:lnSpc>
                <a:spcPct val="115000"/>
              </a:lnSpc>
              <a:spcBef>
                <a:spcPts val="900"/>
              </a:spcBef>
              <a:spcAft>
                <a:spcPts val="0"/>
              </a:spcAft>
              <a:buNone/>
            </a:pPr>
            <a:endParaRPr sz="1200">
              <a:solidFill>
                <a:srgbClr val="638E31"/>
              </a:solidFill>
              <a:latin typeface="Calibri"/>
              <a:ea typeface="Calibri"/>
              <a:cs typeface="Calibri"/>
              <a:sym typeface="Calibri"/>
            </a:endParaRPr>
          </a:p>
          <a:p>
            <a:pPr marL="0" lvl="0" indent="0" algn="just" rtl="0">
              <a:lnSpc>
                <a:spcPct val="115000"/>
              </a:lnSpc>
              <a:spcBef>
                <a:spcPts val="900"/>
              </a:spcBef>
              <a:spcAft>
                <a:spcPts val="900"/>
              </a:spcAft>
              <a:buClr>
                <a:schemeClr val="dk1"/>
              </a:buClr>
              <a:buSzPct val="91666"/>
              <a:buFont typeface="Arial"/>
              <a:buNone/>
            </a:pPr>
            <a:endParaRPr sz="1200">
              <a:solidFill>
                <a:srgbClr val="638E31"/>
              </a:solidFill>
              <a:latin typeface="Calibri"/>
              <a:ea typeface="Calibri"/>
              <a:cs typeface="Calibri"/>
              <a:sym typeface="Calibri"/>
            </a:endParaRPr>
          </a:p>
        </p:txBody>
      </p:sp>
      <p:pic>
        <p:nvPicPr>
          <p:cNvPr id="144" name="Google Shape;144;g2dca3f5cd6e_0_23"/>
          <p:cNvPicPr preferRelativeResize="0"/>
          <p:nvPr/>
        </p:nvPicPr>
        <p:blipFill>
          <a:blip r:embed="rId3">
            <a:alphaModFix/>
          </a:blip>
          <a:stretch>
            <a:fillRect/>
          </a:stretch>
        </p:blipFill>
        <p:spPr>
          <a:xfrm>
            <a:off x="7859470" y="4576950"/>
            <a:ext cx="1136305" cy="566550"/>
          </a:xfrm>
          <a:prstGeom prst="rect">
            <a:avLst/>
          </a:prstGeom>
          <a:noFill/>
          <a:ln>
            <a:noFill/>
          </a:ln>
        </p:spPr>
      </p:pic>
      <p:pic>
        <p:nvPicPr>
          <p:cNvPr id="145" name="Google Shape;145;g2dca3f5cd6e_0_23"/>
          <p:cNvPicPr preferRelativeResize="0"/>
          <p:nvPr/>
        </p:nvPicPr>
        <p:blipFill>
          <a:blip r:embed="rId4">
            <a:alphaModFix/>
          </a:blip>
          <a:stretch>
            <a:fillRect/>
          </a:stretch>
        </p:blipFill>
        <p:spPr>
          <a:xfrm>
            <a:off x="123574" y="4576952"/>
            <a:ext cx="2668150" cy="566550"/>
          </a:xfrm>
          <a:prstGeom prst="rect">
            <a:avLst/>
          </a:prstGeom>
          <a:noFill/>
          <a:ln>
            <a:noFill/>
          </a:ln>
        </p:spPr>
      </p:pic>
      <p:pic>
        <p:nvPicPr>
          <p:cNvPr id="146" name="Google Shape;146;g2dca3f5cd6e_0_23"/>
          <p:cNvPicPr preferRelativeResize="0"/>
          <p:nvPr/>
        </p:nvPicPr>
        <p:blipFill>
          <a:blip r:embed="rId5">
            <a:alphaModFix/>
          </a:blip>
          <a:stretch>
            <a:fillRect/>
          </a:stretch>
        </p:blipFill>
        <p:spPr>
          <a:xfrm>
            <a:off x="361775" y="3178700"/>
            <a:ext cx="4340249" cy="1150500"/>
          </a:xfrm>
          <a:prstGeom prst="rect">
            <a:avLst/>
          </a:prstGeom>
          <a:noFill/>
          <a:ln>
            <a:noFill/>
          </a:ln>
        </p:spPr>
      </p:pic>
      <p:pic>
        <p:nvPicPr>
          <p:cNvPr id="147" name="Google Shape;147;g2dca3f5cd6e_0_23"/>
          <p:cNvPicPr preferRelativeResize="0"/>
          <p:nvPr/>
        </p:nvPicPr>
        <p:blipFill rotWithShape="1">
          <a:blip r:embed="rId6">
            <a:alphaModFix/>
          </a:blip>
          <a:srcRect r="43534"/>
          <a:stretch/>
        </p:blipFill>
        <p:spPr>
          <a:xfrm>
            <a:off x="5673625" y="535225"/>
            <a:ext cx="3233112" cy="4041725"/>
          </a:xfrm>
          <a:prstGeom prst="rect">
            <a:avLst/>
          </a:prstGeom>
          <a:noFill/>
          <a:ln>
            <a:noFill/>
          </a:ln>
        </p:spPr>
      </p:pic>
      <p:sp>
        <p:nvSpPr>
          <p:cNvPr id="148" name="Google Shape;148;g2dca3f5cd6e_0_23"/>
          <p:cNvSpPr txBox="1"/>
          <p:nvPr/>
        </p:nvSpPr>
        <p:spPr>
          <a:xfrm>
            <a:off x="8056675" y="-239152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a:t> </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ctrTitle" idx="4294967295"/>
          </p:nvPr>
        </p:nvSpPr>
        <p:spPr>
          <a:xfrm>
            <a:off x="0" y="2177194"/>
            <a:ext cx="9144001" cy="119062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4A99"/>
              </a:buClr>
              <a:buSzPts val="4400"/>
              <a:buFont typeface="Arial"/>
              <a:buNone/>
            </a:pPr>
            <a:r>
              <a:rPr lang="fr-FR" sz="4400" b="1" i="0" u="none" strike="noStrike" cap="none">
                <a:solidFill>
                  <a:srgbClr val="004A99"/>
                </a:solidFill>
                <a:latin typeface="Arial"/>
                <a:ea typeface="Arial"/>
                <a:cs typeface="Arial"/>
                <a:sym typeface="Arial"/>
              </a:rPr>
              <a:t>Merci de votre attention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214401" y="101600"/>
            <a:ext cx="8872150" cy="852556"/>
          </a:xfrm>
          <a:prstGeom prst="rect">
            <a:avLst/>
          </a:prstGeom>
          <a:noFill/>
          <a:ln>
            <a:noFill/>
          </a:ln>
        </p:spPr>
        <p:txBody>
          <a:bodyPr spcFirstLastPara="1" wrap="square" lIns="91425" tIns="45700" rIns="91425" bIns="45700" anchor="b" anchorCtr="0">
            <a:noAutofit/>
          </a:bodyPr>
          <a:lstStyle>
            <a:lvl1pPr marL="7944">
              <a:lnSpc>
                <a:spcPct val="100000"/>
              </a:lnSpc>
              <a:spcBef>
                <a:spcPts val="63"/>
              </a:spcBef>
              <a:defRPr sz="3200"/>
            </a:lvl1pPr>
          </a:lstStyle>
          <a:p>
            <a:pPr marL="0">
              <a:buClr>
                <a:srgbClr val="004A99"/>
              </a:buClr>
              <a:buSzPts val="3200"/>
              <a:buFont typeface="Arial"/>
            </a:pPr>
            <a:r>
              <a:rPr lang="fr-FR" b="1">
                <a:solidFill>
                  <a:srgbClr val="004A99"/>
                </a:solidFill>
                <a:latin typeface="Arial"/>
                <a:cs typeface="Arial"/>
                <a:sym typeface="Arial"/>
              </a:rPr>
              <a:t>Les Agences de l’eau</a:t>
            </a:r>
            <a:endParaRPr b="1">
              <a:solidFill>
                <a:srgbClr val="004A99"/>
              </a:solidFill>
              <a:latin typeface="Arial"/>
              <a:cs typeface="Arial"/>
              <a:sym typeface="Arial"/>
            </a:endParaRPr>
          </a:p>
        </p:txBody>
      </p:sp>
      <p:sp>
        <p:nvSpPr>
          <p:cNvPr id="6" name="Espace réservé du numéro de diapositive 5"/>
          <p:cNvSpPr>
            <a:spLocks noGrp="1"/>
          </p:cNvSpPr>
          <p:nvPr>
            <p:ph type="sldNum" sz="quarter" idx="4294967295"/>
          </p:nvPr>
        </p:nvSpPr>
        <p:spPr>
          <a:xfrm>
            <a:off x="7086600" y="4767263"/>
            <a:ext cx="2057400" cy="274637"/>
          </a:xfrm>
        </p:spPr>
        <p:txBody>
          <a:bodyPr/>
          <a:lstStyle/>
          <a:p>
            <a:fld id="{25C2B4D8-995E-4848-8CF7-79E2342D91ED}" type="slidenum">
              <a:rPr lang="fr-FR" smtClean="0"/>
              <a:t>3</a:t>
            </a:fld>
            <a:endParaRPr lang="fr-FR"/>
          </a:p>
        </p:txBody>
      </p:sp>
      <p:sp>
        <p:nvSpPr>
          <p:cNvPr id="9" name="bg object 16"/>
          <p:cNvSpPr/>
          <p:nvPr/>
        </p:nvSpPr>
        <p:spPr>
          <a:xfrm>
            <a:off x="1653" y="3676284"/>
            <a:ext cx="540853" cy="1466235"/>
          </a:xfrm>
          <a:custGeom>
            <a:avLst/>
            <a:gdLst/>
            <a:ahLst/>
            <a:cxnLst/>
            <a:rect l="l" t="t" r="r" b="b"/>
            <a:pathLst>
              <a:path w="1248410" h="2752090">
                <a:moveTo>
                  <a:pt x="545211" y="543153"/>
                </a:moveTo>
                <a:lnTo>
                  <a:pt x="543217" y="496290"/>
                </a:lnTo>
                <a:lnTo>
                  <a:pt x="537349" y="450532"/>
                </a:lnTo>
                <a:lnTo>
                  <a:pt x="527761" y="406044"/>
                </a:lnTo>
                <a:lnTo>
                  <a:pt x="514616" y="362978"/>
                </a:lnTo>
                <a:lnTo>
                  <a:pt x="498094" y="321525"/>
                </a:lnTo>
                <a:lnTo>
                  <a:pt x="478332" y="281825"/>
                </a:lnTo>
                <a:lnTo>
                  <a:pt x="455510" y="244043"/>
                </a:lnTo>
                <a:lnTo>
                  <a:pt x="429793" y="208356"/>
                </a:lnTo>
                <a:lnTo>
                  <a:pt x="401332" y="174904"/>
                </a:lnTo>
                <a:lnTo>
                  <a:pt x="370293" y="143878"/>
                </a:lnTo>
                <a:lnTo>
                  <a:pt x="336854" y="115417"/>
                </a:lnTo>
                <a:lnTo>
                  <a:pt x="301167" y="89700"/>
                </a:lnTo>
                <a:lnTo>
                  <a:pt x="263385" y="66878"/>
                </a:lnTo>
                <a:lnTo>
                  <a:pt x="223685" y="47117"/>
                </a:lnTo>
                <a:lnTo>
                  <a:pt x="182219" y="30594"/>
                </a:lnTo>
                <a:lnTo>
                  <a:pt x="139166" y="17449"/>
                </a:lnTo>
                <a:lnTo>
                  <a:pt x="94678" y="7861"/>
                </a:lnTo>
                <a:lnTo>
                  <a:pt x="48920" y="1993"/>
                </a:lnTo>
                <a:lnTo>
                  <a:pt x="2044" y="0"/>
                </a:lnTo>
                <a:lnTo>
                  <a:pt x="0" y="88"/>
                </a:lnTo>
                <a:lnTo>
                  <a:pt x="0" y="2098217"/>
                </a:lnTo>
                <a:lnTo>
                  <a:pt x="2044" y="2103767"/>
                </a:lnTo>
                <a:lnTo>
                  <a:pt x="508241" y="740067"/>
                </a:lnTo>
                <a:lnTo>
                  <a:pt x="524052" y="693305"/>
                </a:lnTo>
                <a:lnTo>
                  <a:pt x="535647" y="644753"/>
                </a:lnTo>
                <a:lnTo>
                  <a:pt x="542785" y="594639"/>
                </a:lnTo>
                <a:lnTo>
                  <a:pt x="545211" y="543153"/>
                </a:lnTo>
                <a:close/>
              </a:path>
              <a:path w="1248410" h="2752090">
                <a:moveTo>
                  <a:pt x="1248143" y="2218309"/>
                </a:moveTo>
                <a:lnTo>
                  <a:pt x="1245704" y="2166823"/>
                </a:lnTo>
                <a:lnTo>
                  <a:pt x="1238567" y="2116696"/>
                </a:lnTo>
                <a:lnTo>
                  <a:pt x="1226972" y="2068156"/>
                </a:lnTo>
                <a:lnTo>
                  <a:pt x="1211173" y="2021395"/>
                </a:lnTo>
                <a:lnTo>
                  <a:pt x="704989" y="657694"/>
                </a:lnTo>
                <a:lnTo>
                  <a:pt x="205066" y="2005647"/>
                </a:lnTo>
                <a:lnTo>
                  <a:pt x="186575" y="2055825"/>
                </a:lnTo>
                <a:lnTo>
                  <a:pt x="173024" y="2108174"/>
                </a:lnTo>
                <a:lnTo>
                  <a:pt x="164680" y="2162429"/>
                </a:lnTo>
                <a:lnTo>
                  <a:pt x="161836" y="2218309"/>
                </a:lnTo>
                <a:lnTo>
                  <a:pt x="163830" y="2265172"/>
                </a:lnTo>
                <a:lnTo>
                  <a:pt x="169697" y="2310930"/>
                </a:lnTo>
                <a:lnTo>
                  <a:pt x="179285" y="2355418"/>
                </a:lnTo>
                <a:lnTo>
                  <a:pt x="192430" y="2398484"/>
                </a:lnTo>
                <a:lnTo>
                  <a:pt x="208965" y="2439936"/>
                </a:lnTo>
                <a:lnTo>
                  <a:pt x="228714" y="2479637"/>
                </a:lnTo>
                <a:lnTo>
                  <a:pt x="251536" y="2517419"/>
                </a:lnTo>
                <a:lnTo>
                  <a:pt x="277253" y="2553106"/>
                </a:lnTo>
                <a:lnTo>
                  <a:pt x="305714" y="2586545"/>
                </a:lnTo>
                <a:lnTo>
                  <a:pt x="336753" y="2617584"/>
                </a:lnTo>
                <a:lnTo>
                  <a:pt x="370192" y="2646045"/>
                </a:lnTo>
                <a:lnTo>
                  <a:pt x="405879" y="2671762"/>
                </a:lnTo>
                <a:lnTo>
                  <a:pt x="443661" y="2694584"/>
                </a:lnTo>
                <a:lnTo>
                  <a:pt x="483362" y="2714345"/>
                </a:lnTo>
                <a:lnTo>
                  <a:pt x="524827" y="2730868"/>
                </a:lnTo>
                <a:lnTo>
                  <a:pt x="567880" y="2744012"/>
                </a:lnTo>
                <a:lnTo>
                  <a:pt x="603567" y="2751696"/>
                </a:lnTo>
                <a:lnTo>
                  <a:pt x="806411" y="2751696"/>
                </a:lnTo>
                <a:lnTo>
                  <a:pt x="885151" y="2730868"/>
                </a:lnTo>
                <a:lnTo>
                  <a:pt x="926617" y="2714345"/>
                </a:lnTo>
                <a:lnTo>
                  <a:pt x="966317" y="2694584"/>
                </a:lnTo>
                <a:lnTo>
                  <a:pt x="1004087" y="2671762"/>
                </a:lnTo>
                <a:lnTo>
                  <a:pt x="1039787" y="2646045"/>
                </a:lnTo>
                <a:lnTo>
                  <a:pt x="1073226" y="2617584"/>
                </a:lnTo>
                <a:lnTo>
                  <a:pt x="1104265" y="2586545"/>
                </a:lnTo>
                <a:lnTo>
                  <a:pt x="1132713" y="2553106"/>
                </a:lnTo>
                <a:lnTo>
                  <a:pt x="1158443" y="2517419"/>
                </a:lnTo>
                <a:lnTo>
                  <a:pt x="1181265" y="2479637"/>
                </a:lnTo>
                <a:lnTo>
                  <a:pt x="1201013" y="2439936"/>
                </a:lnTo>
                <a:lnTo>
                  <a:pt x="1217549" y="2398484"/>
                </a:lnTo>
                <a:lnTo>
                  <a:pt x="1230693" y="2355418"/>
                </a:lnTo>
                <a:lnTo>
                  <a:pt x="1240282" y="2310930"/>
                </a:lnTo>
                <a:lnTo>
                  <a:pt x="1246149" y="2265172"/>
                </a:lnTo>
                <a:lnTo>
                  <a:pt x="1248143" y="2218309"/>
                </a:lnTo>
                <a:close/>
              </a:path>
            </a:pathLst>
          </a:custGeom>
          <a:solidFill>
            <a:srgbClr val="586EB3"/>
          </a:solidFill>
        </p:spPr>
        <p:txBody>
          <a:bodyPr wrap="square" lIns="0" tIns="0" rIns="0" bIns="0" rtlCol="0"/>
          <a:lstStyle/>
          <a:p>
            <a:endParaRPr sz="1050">
              <a:solidFill>
                <a:prstClr val="black"/>
              </a:solidFill>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418" y="263961"/>
            <a:ext cx="1549835" cy="671357"/>
          </a:xfrm>
          <a:prstGeom prst="rect">
            <a:avLst/>
          </a:prstGeom>
        </p:spPr>
      </p:pic>
      <p:sp>
        <p:nvSpPr>
          <p:cNvPr id="3" name="Google Shape;59;p3">
            <a:extLst>
              <a:ext uri="{FF2B5EF4-FFF2-40B4-BE49-F238E27FC236}">
                <a16:creationId xmlns:a16="http://schemas.microsoft.com/office/drawing/2014/main" id="{1A2A8258-549E-EB5F-A654-0A955ED11BCC}"/>
              </a:ext>
            </a:extLst>
          </p:cNvPr>
          <p:cNvSpPr txBox="1">
            <a:spLocks/>
          </p:cNvSpPr>
          <p:nvPr/>
        </p:nvSpPr>
        <p:spPr>
          <a:xfrm>
            <a:off x="214401" y="1587836"/>
            <a:ext cx="4865200" cy="237358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474"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174"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575" b="0" i="0" u="none" strike="noStrike" cap="none">
                <a:solidFill>
                  <a:schemeClr val="dk1"/>
                </a:solidFill>
                <a:latin typeface="Calibri"/>
                <a:ea typeface="Calibri"/>
                <a:cs typeface="Calibri"/>
                <a:sym typeface="Calibri"/>
              </a:defRPr>
            </a:lvl9pPr>
          </a:lstStyle>
          <a:p>
            <a:pPr marL="138113" indent="-138113">
              <a:spcBef>
                <a:spcPts val="0"/>
              </a:spcBef>
              <a:buClr>
                <a:srgbClr val="65B32E"/>
              </a:buClr>
              <a:buSzPts val="1400"/>
            </a:pPr>
            <a:r>
              <a:rPr lang="fr-FR" sz="1400" b="1">
                <a:latin typeface="+mn-lt"/>
              </a:rPr>
              <a:t>Une organisation, </a:t>
            </a:r>
            <a:r>
              <a:rPr lang="fr-FR" sz="1400">
                <a:latin typeface="+mn-lt"/>
              </a:rPr>
              <a:t>créée par la Loi sur l’eau de 1964, établissement public de l’Etat, au service de la </a:t>
            </a:r>
            <a:r>
              <a:rPr lang="fr-FR" sz="1400" b="1">
                <a:latin typeface="+mn-lt"/>
              </a:rPr>
              <a:t>gestion de l’eau à l’échelle des grands bassins hydrographiques</a:t>
            </a:r>
          </a:p>
          <a:p>
            <a:pPr marL="138113" indent="-138113">
              <a:spcBef>
                <a:spcPts val="0"/>
              </a:spcBef>
              <a:buClr>
                <a:srgbClr val="65B32E"/>
              </a:buClr>
              <a:buSzPts val="1400"/>
            </a:pPr>
            <a:endParaRPr lang="fr-FR" sz="1400" b="1">
              <a:latin typeface="+mn-lt"/>
            </a:endParaRPr>
          </a:p>
          <a:p>
            <a:pPr marL="138113" indent="-138113">
              <a:spcBef>
                <a:spcPts val="0"/>
              </a:spcBef>
              <a:buClr>
                <a:srgbClr val="65B32E"/>
              </a:buClr>
              <a:buSzPts val="1400"/>
            </a:pPr>
            <a:r>
              <a:rPr lang="fr-FR" sz="1400" b="1">
                <a:latin typeface="+mn-lt"/>
              </a:rPr>
              <a:t>Une gouvernance plurielle : </a:t>
            </a:r>
            <a:r>
              <a:rPr lang="fr-FR" sz="1400">
                <a:latin typeface="+mn-lt"/>
              </a:rPr>
              <a:t>le Comité de Bassin, encore appelé </a:t>
            </a:r>
            <a:r>
              <a:rPr lang="fr-FR" sz="1400" b="1">
                <a:latin typeface="+mn-lt"/>
              </a:rPr>
              <a:t>Parlement de l’eau</a:t>
            </a:r>
          </a:p>
          <a:p>
            <a:pPr marL="138113" indent="-138113">
              <a:spcBef>
                <a:spcPts val="0"/>
              </a:spcBef>
              <a:buClr>
                <a:srgbClr val="65B32E"/>
              </a:buClr>
              <a:buSzPts val="1400"/>
            </a:pPr>
            <a:endParaRPr lang="fr-FR" sz="1400" b="1">
              <a:latin typeface="+mn-lt"/>
            </a:endParaRPr>
          </a:p>
          <a:p>
            <a:pPr marL="138113" indent="-138113">
              <a:spcBef>
                <a:spcPts val="0"/>
              </a:spcBef>
              <a:buClr>
                <a:srgbClr val="65B32E"/>
              </a:buClr>
              <a:buSzPts val="1400"/>
            </a:pPr>
            <a:r>
              <a:rPr lang="fr-FR" sz="1400">
                <a:latin typeface="+mn-lt"/>
              </a:rPr>
              <a:t>Un outil financier, </a:t>
            </a:r>
            <a:r>
              <a:rPr lang="fr-FR" sz="1400" b="1">
                <a:latin typeface="+mn-lt"/>
              </a:rPr>
              <a:t>basé sur un principe de fiscalité écologique				 	</a:t>
            </a:r>
            <a:r>
              <a:rPr lang="fr-FR" sz="1400" b="1">
                <a:latin typeface="+mn-lt"/>
                <a:sym typeface="Wingdings 2" panose="05020102010507070707" pitchFamily="18" charset="2"/>
              </a:rPr>
              <a:t> </a:t>
            </a:r>
            <a:r>
              <a:rPr lang="fr-FR" sz="1400" b="1">
                <a:latin typeface="+mn-lt"/>
              </a:rPr>
              <a:t>pollueur/usager = payeur</a:t>
            </a:r>
            <a:endParaRPr lang="fr-FR" sz="1400">
              <a:latin typeface="+mn-lt"/>
            </a:endParaRPr>
          </a:p>
        </p:txBody>
      </p:sp>
      <p:pic>
        <p:nvPicPr>
          <p:cNvPr id="1026" name="Picture 2" descr="Fonctionnement de l'Agence | Agence de l'eau Adour-Garonne">
            <a:extLst>
              <a:ext uri="{FF2B5EF4-FFF2-40B4-BE49-F238E27FC236}">
                <a16:creationId xmlns:a16="http://schemas.microsoft.com/office/drawing/2014/main" id="{3174485D-B3D1-7928-2A5F-830646C96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19" y="1092659"/>
            <a:ext cx="38385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2109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C05B555-2D66-A435-4D0E-914FCE06A2B4}"/>
              </a:ext>
            </a:extLst>
          </p:cNvPr>
          <p:cNvSpPr>
            <a:spLocks noGrp="1"/>
          </p:cNvSpPr>
          <p:nvPr>
            <p:ph type="body" idx="1"/>
          </p:nvPr>
        </p:nvSpPr>
        <p:spPr/>
        <p:txBody>
          <a:bodyPr/>
          <a:lstStyle/>
          <a:p>
            <a:r>
              <a:rPr lang="fr-FR" b="1"/>
              <a:t>Leur mission </a:t>
            </a:r>
            <a:r>
              <a:rPr lang="fr-FR"/>
              <a:t>: aider les collectivités, les industriels, les agriculteurs, les associations de pêche et de protection de la nature dans le financement, l’accompagnement et la valorisation de tous projets et initiatives visant à préserver la ressource en eau et la biodiversité dans chaque bassin hydrographique sous climat changeant.</a:t>
            </a:r>
          </a:p>
          <a:p>
            <a:r>
              <a:rPr lang="fr-FR" b="1"/>
              <a:t>4 grandes priorités</a:t>
            </a:r>
            <a:br>
              <a:rPr lang="fr-FR"/>
            </a:br>
            <a:r>
              <a:rPr lang="fr-FR"/>
              <a:t>– Gérer et partager les ressources en eau</a:t>
            </a:r>
            <a:br>
              <a:rPr lang="fr-FR"/>
            </a:br>
            <a:r>
              <a:rPr lang="fr-FR"/>
              <a:t>– Restaurer les milieux aquatiques, leur fonctionnement naturel et la biodiversité</a:t>
            </a:r>
            <a:br>
              <a:rPr lang="fr-FR"/>
            </a:br>
            <a:r>
              <a:rPr lang="fr-FR"/>
              <a:t>– Garantir le bon état des eaux en réduisant les pollutions de toutes origines et par temps de pluie</a:t>
            </a:r>
            <a:br>
              <a:rPr lang="fr-FR"/>
            </a:br>
            <a:r>
              <a:rPr lang="fr-FR"/>
              <a:t>– Agir pour préserver et restaurer la qualité et les habitats naturels des eaux côtières</a:t>
            </a:r>
          </a:p>
          <a:p>
            <a:r>
              <a:rPr lang="fr-FR" b="1"/>
              <a:t>Un enjeu fort </a:t>
            </a:r>
            <a:r>
              <a:rPr lang="fr-FR"/>
              <a:t>: l’adaptation au changement climatique </a:t>
            </a:r>
            <a:br>
              <a:rPr lang="fr-FR"/>
            </a:br>
            <a:r>
              <a:rPr lang="fr-FR"/>
              <a:t>Pour anticiper les conséquences du changement climatique, les agences se sont dotées d’un plan d’adaptation et y consacrent déjà plus de 40 % de leurs aides de 2019 à 2024 ; </a:t>
            </a:r>
            <a:r>
              <a:rPr lang="fr-FR" b="1"/>
              <a:t>les solutions fondées sur la nature y contribuent.</a:t>
            </a:r>
          </a:p>
          <a:p>
            <a:endParaRPr lang="fr-FR"/>
          </a:p>
        </p:txBody>
      </p:sp>
      <p:sp>
        <p:nvSpPr>
          <p:cNvPr id="5" name="Google Shape;57;p3">
            <a:extLst>
              <a:ext uri="{FF2B5EF4-FFF2-40B4-BE49-F238E27FC236}">
                <a16:creationId xmlns:a16="http://schemas.microsoft.com/office/drawing/2014/main" id="{8690C923-6702-9970-E09E-23ABDDC1633D}"/>
              </a:ext>
            </a:extLst>
          </p:cNvPr>
          <p:cNvSpPr txBox="1">
            <a:spLocks noGrp="1"/>
          </p:cNvSpPr>
          <p:nvPr>
            <p:ph type="title"/>
          </p:nvPr>
        </p:nvSpPr>
        <p:spPr>
          <a:xfrm>
            <a:off x="205128" y="1145334"/>
            <a:ext cx="7309907" cy="5245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A99"/>
              </a:buClr>
              <a:buSzPts val="3200"/>
              <a:buFont typeface="Arial"/>
              <a:buNone/>
            </a:pPr>
            <a:r>
              <a:rPr lang="fr-FR" sz="1600">
                <a:solidFill>
                  <a:srgbClr val="65B32E"/>
                </a:solidFill>
              </a:rPr>
              <a:t>Un outil technique et financier au service de la gestion de l’eau, des milieux et de la biodiversité</a:t>
            </a:r>
            <a:endParaRPr sz="1600">
              <a:solidFill>
                <a:srgbClr val="65B32E"/>
              </a:solidFill>
            </a:endParaRPr>
          </a:p>
        </p:txBody>
      </p:sp>
      <p:sp>
        <p:nvSpPr>
          <p:cNvPr id="6" name="object 2">
            <a:extLst>
              <a:ext uri="{FF2B5EF4-FFF2-40B4-BE49-F238E27FC236}">
                <a16:creationId xmlns:a16="http://schemas.microsoft.com/office/drawing/2014/main" id="{48A0FBDC-E21B-12C7-9261-D80393C8033B}"/>
              </a:ext>
            </a:extLst>
          </p:cNvPr>
          <p:cNvSpPr txBox="1">
            <a:spLocks/>
          </p:cNvSpPr>
          <p:nvPr/>
        </p:nvSpPr>
        <p:spPr>
          <a:xfrm>
            <a:off x="214401" y="78720"/>
            <a:ext cx="8872150" cy="82093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7944" marR="0" lvl="0" algn="l" rtl="0">
              <a:lnSpc>
                <a:spcPct val="100000"/>
              </a:lnSpc>
              <a:spcBef>
                <a:spcPts val="63"/>
              </a:spcBef>
              <a:spcAft>
                <a:spcPts val="0"/>
              </a:spcAft>
              <a:buClr>
                <a:srgbClr val="004A99"/>
              </a:buClr>
              <a:buSzPts val="3200"/>
              <a:buFont typeface="Arial"/>
              <a:buNone/>
              <a:defRPr sz="3200" b="1" i="0" u="none" strike="noStrike" cap="none">
                <a:solidFill>
                  <a:srgbClr val="004A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a:r>
              <a:rPr lang="fr-FR"/>
              <a:t>Les Agences de l’eau</a:t>
            </a:r>
          </a:p>
        </p:txBody>
      </p:sp>
      <p:pic>
        <p:nvPicPr>
          <p:cNvPr id="7" name="Image 6">
            <a:extLst>
              <a:ext uri="{FF2B5EF4-FFF2-40B4-BE49-F238E27FC236}">
                <a16:creationId xmlns:a16="http://schemas.microsoft.com/office/drawing/2014/main" id="{CEC9BE19-3497-E043-CF54-309CB204A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418" y="303195"/>
            <a:ext cx="1549835" cy="577619"/>
          </a:xfrm>
          <a:prstGeom prst="rect">
            <a:avLst/>
          </a:prstGeom>
        </p:spPr>
      </p:pic>
    </p:spTree>
    <p:extLst>
      <p:ext uri="{BB962C8B-B14F-4D97-AF65-F5344CB8AC3E}">
        <p14:creationId xmlns:p14="http://schemas.microsoft.com/office/powerpoint/2010/main" val="24365899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11" name="Image 10">
            <a:extLst>
              <a:ext uri="{FF2B5EF4-FFF2-40B4-BE49-F238E27FC236}">
                <a16:creationId xmlns:a16="http://schemas.microsoft.com/office/drawing/2014/main" id="{46DB2D21-85AF-5F24-81DF-10FB72DAF33D}"/>
              </a:ext>
            </a:extLst>
          </p:cNvPr>
          <p:cNvPicPr>
            <a:picLocks noChangeAspect="1"/>
          </p:cNvPicPr>
          <p:nvPr/>
        </p:nvPicPr>
        <p:blipFill>
          <a:blip r:embed="rId3"/>
          <a:stretch>
            <a:fillRect/>
          </a:stretch>
        </p:blipFill>
        <p:spPr>
          <a:xfrm>
            <a:off x="3860100" y="2039476"/>
            <a:ext cx="5253619" cy="2562256"/>
          </a:xfrm>
          <a:prstGeom prst="rect">
            <a:avLst/>
          </a:prstGeom>
        </p:spPr>
      </p:pic>
      <p:sp>
        <p:nvSpPr>
          <p:cNvPr id="57" name="Google Shape;57;p3"/>
          <p:cNvSpPr txBox="1">
            <a:spLocks noGrp="1"/>
          </p:cNvSpPr>
          <p:nvPr>
            <p:ph type="title"/>
          </p:nvPr>
        </p:nvSpPr>
        <p:spPr>
          <a:xfrm>
            <a:off x="205128" y="1145334"/>
            <a:ext cx="7309907" cy="5245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A99"/>
              </a:buClr>
              <a:buSzPts val="3200"/>
              <a:buFont typeface="Arial"/>
              <a:buNone/>
            </a:pPr>
            <a:r>
              <a:rPr lang="fr-FR" sz="1600">
                <a:solidFill>
                  <a:srgbClr val="65B32E"/>
                </a:solidFill>
              </a:rPr>
              <a:t>Un outil technique et financier au service de la gestion de l’eau, des milieux et de la biodiversité</a:t>
            </a:r>
            <a:endParaRPr sz="1600">
              <a:solidFill>
                <a:srgbClr val="65B32E"/>
              </a:solidFill>
            </a:endParaRPr>
          </a:p>
        </p:txBody>
      </p:sp>
      <p:sp>
        <p:nvSpPr>
          <p:cNvPr id="58" name="Google Shape;58;p3"/>
          <p:cNvSpPr txBox="1">
            <a:spLocks noGrp="1"/>
          </p:cNvSpPr>
          <p:nvPr>
            <p:ph type="body" idx="2"/>
          </p:nvPr>
        </p:nvSpPr>
        <p:spPr>
          <a:xfrm>
            <a:off x="243642" y="1915600"/>
            <a:ext cx="3101453" cy="954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5B32E"/>
              </a:buClr>
              <a:buSzPts val="1600"/>
              <a:buFont typeface="Arial"/>
              <a:buNone/>
            </a:pPr>
            <a:r>
              <a:rPr lang="fr-FR">
                <a:solidFill>
                  <a:schemeClr val="tx1"/>
                </a:solidFill>
              </a:rPr>
              <a:t>Les 6 agences de l’eau </a:t>
            </a:r>
          </a:p>
          <a:p>
            <a:pPr marL="0" lvl="0" indent="0" algn="ctr" rtl="0">
              <a:lnSpc>
                <a:spcPct val="90000"/>
              </a:lnSpc>
              <a:spcBef>
                <a:spcPts val="0"/>
              </a:spcBef>
              <a:spcAft>
                <a:spcPts val="0"/>
              </a:spcAft>
              <a:buClr>
                <a:srgbClr val="65B32E"/>
              </a:buClr>
              <a:buSzPts val="1600"/>
              <a:buFont typeface="Arial"/>
              <a:buNone/>
            </a:pPr>
            <a:r>
              <a:rPr lang="fr-FR">
                <a:solidFill>
                  <a:schemeClr val="tx1"/>
                </a:solidFill>
              </a:rPr>
              <a:t>= </a:t>
            </a:r>
          </a:p>
          <a:p>
            <a:pPr marL="0" lvl="0" indent="0" algn="ctr" rtl="0">
              <a:lnSpc>
                <a:spcPct val="90000"/>
              </a:lnSpc>
              <a:spcBef>
                <a:spcPts val="0"/>
              </a:spcBef>
              <a:spcAft>
                <a:spcPts val="0"/>
              </a:spcAft>
              <a:buClr>
                <a:srgbClr val="65B32E"/>
              </a:buClr>
              <a:buSzPts val="1600"/>
              <a:buFont typeface="Arial"/>
              <a:buNone/>
            </a:pPr>
            <a:r>
              <a:rPr lang="fr-FR">
                <a:solidFill>
                  <a:schemeClr val="tx1"/>
                </a:solidFill>
              </a:rPr>
              <a:t>12 Milliards d’€ de redevances sur 2019-2024</a:t>
            </a:r>
          </a:p>
        </p:txBody>
      </p:sp>
      <p:pic>
        <p:nvPicPr>
          <p:cNvPr id="3" name="Image 2">
            <a:extLst>
              <a:ext uri="{FF2B5EF4-FFF2-40B4-BE49-F238E27FC236}">
                <a16:creationId xmlns:a16="http://schemas.microsoft.com/office/drawing/2014/main" id="{DBCF8DE4-997A-44CD-711C-418F4DF2AAA7}"/>
              </a:ext>
            </a:extLst>
          </p:cNvPr>
          <p:cNvPicPr>
            <a:picLocks noChangeAspect="1"/>
          </p:cNvPicPr>
          <p:nvPr/>
        </p:nvPicPr>
        <p:blipFill>
          <a:blip r:embed="rId4"/>
          <a:stretch>
            <a:fillRect/>
          </a:stretch>
        </p:blipFill>
        <p:spPr>
          <a:xfrm>
            <a:off x="0" y="3674237"/>
            <a:ext cx="542591" cy="1469263"/>
          </a:xfrm>
          <a:prstGeom prst="rect">
            <a:avLst/>
          </a:prstGeom>
        </p:spPr>
      </p:pic>
      <p:sp>
        <p:nvSpPr>
          <p:cNvPr id="6" name="object 2">
            <a:extLst>
              <a:ext uri="{FF2B5EF4-FFF2-40B4-BE49-F238E27FC236}">
                <a16:creationId xmlns:a16="http://schemas.microsoft.com/office/drawing/2014/main" id="{7F57DCAF-5C13-E393-7142-BDA74B083F48}"/>
              </a:ext>
            </a:extLst>
          </p:cNvPr>
          <p:cNvSpPr txBox="1">
            <a:spLocks/>
          </p:cNvSpPr>
          <p:nvPr/>
        </p:nvSpPr>
        <p:spPr>
          <a:xfrm>
            <a:off x="214401" y="78720"/>
            <a:ext cx="8872150" cy="82093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7944" marR="0" lvl="0" algn="l" rtl="0">
              <a:lnSpc>
                <a:spcPct val="100000"/>
              </a:lnSpc>
              <a:spcBef>
                <a:spcPts val="63"/>
              </a:spcBef>
              <a:spcAft>
                <a:spcPts val="0"/>
              </a:spcAft>
              <a:buClr>
                <a:srgbClr val="004A99"/>
              </a:buClr>
              <a:buSzPts val="3200"/>
              <a:buFont typeface="Arial"/>
              <a:buNone/>
              <a:defRPr sz="3200" b="1" i="0" u="none" strike="noStrike" cap="none">
                <a:solidFill>
                  <a:srgbClr val="004A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a:r>
              <a:rPr lang="fr-FR"/>
              <a:t>Les Agences de l’eau</a:t>
            </a:r>
          </a:p>
        </p:txBody>
      </p:sp>
      <p:pic>
        <p:nvPicPr>
          <p:cNvPr id="7" name="Image 6">
            <a:extLst>
              <a:ext uri="{FF2B5EF4-FFF2-40B4-BE49-F238E27FC236}">
                <a16:creationId xmlns:a16="http://schemas.microsoft.com/office/drawing/2014/main" id="{7E371420-1C4F-1CE8-E90E-8C91E8FB4A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418" y="303195"/>
            <a:ext cx="1549835" cy="577619"/>
          </a:xfrm>
          <a:prstGeom prst="rect">
            <a:avLst/>
          </a:prstGeom>
        </p:spPr>
      </p:pic>
      <p:sp>
        <p:nvSpPr>
          <p:cNvPr id="4" name="Flèche courbée vers la droite 7">
            <a:extLst>
              <a:ext uri="{FF2B5EF4-FFF2-40B4-BE49-F238E27FC236}">
                <a16:creationId xmlns:a16="http://schemas.microsoft.com/office/drawing/2014/main" id="{C078A4FE-C546-F689-9BC3-9763B7AD5304}"/>
              </a:ext>
            </a:extLst>
          </p:cNvPr>
          <p:cNvSpPr/>
          <p:nvPr/>
        </p:nvSpPr>
        <p:spPr>
          <a:xfrm rot="17571785">
            <a:off x="3107587" y="3734188"/>
            <a:ext cx="620346" cy="16391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9" name="ZoneTexte 8">
            <a:extLst>
              <a:ext uri="{FF2B5EF4-FFF2-40B4-BE49-F238E27FC236}">
                <a16:creationId xmlns:a16="http://schemas.microsoft.com/office/drawing/2014/main" id="{B5CFAB32-39B8-B5CE-637A-B19873B80B3D}"/>
              </a:ext>
            </a:extLst>
          </p:cNvPr>
          <p:cNvSpPr txBox="1"/>
          <p:nvPr/>
        </p:nvSpPr>
        <p:spPr>
          <a:xfrm>
            <a:off x="515006" y="3326007"/>
            <a:ext cx="2644754" cy="646331"/>
          </a:xfrm>
          <a:prstGeom prst="rect">
            <a:avLst/>
          </a:prstGeom>
          <a:noFill/>
        </p:spPr>
        <p:txBody>
          <a:bodyPr wrap="square" rtlCol="0">
            <a:spAutoFit/>
          </a:bodyPr>
          <a:lstStyle/>
          <a:p>
            <a:r>
              <a:rPr lang="fr-FR" sz="1200" b="1">
                <a:solidFill>
                  <a:srgbClr val="65B32E"/>
                </a:solidFill>
              </a:rPr>
              <a:t>Sur le bassin Adour-Garonne</a:t>
            </a:r>
            <a:r>
              <a:rPr lang="fr-FR" sz="1200"/>
              <a:t>, </a:t>
            </a:r>
          </a:p>
          <a:p>
            <a:r>
              <a:rPr lang="fr-FR" sz="1200"/>
              <a:t>en 2022, le montant global des redevances perçues était de 325 M€ </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p3">
            <a:extLst>
              <a:ext uri="{FF2B5EF4-FFF2-40B4-BE49-F238E27FC236}">
                <a16:creationId xmlns:a16="http://schemas.microsoft.com/office/drawing/2014/main" id="{D939771A-6DC7-5D4F-71AD-07F2046922D2}"/>
              </a:ext>
            </a:extLst>
          </p:cNvPr>
          <p:cNvSpPr txBox="1">
            <a:spLocks noGrp="1"/>
          </p:cNvSpPr>
          <p:nvPr>
            <p:ph type="title"/>
          </p:nvPr>
        </p:nvSpPr>
        <p:spPr>
          <a:xfrm>
            <a:off x="205128" y="1145334"/>
            <a:ext cx="7309907" cy="5245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A99"/>
              </a:buClr>
              <a:buSzPts val="3200"/>
              <a:buFont typeface="Arial"/>
              <a:buNone/>
            </a:pPr>
            <a:r>
              <a:rPr lang="fr-FR" sz="1600">
                <a:solidFill>
                  <a:srgbClr val="65B32E"/>
                </a:solidFill>
              </a:rPr>
              <a:t>Un outil technique et financier au service de la gestion de l’eau, des milieux et de la biodiversité</a:t>
            </a:r>
            <a:endParaRPr sz="1600">
              <a:solidFill>
                <a:srgbClr val="65B32E"/>
              </a:solidFill>
            </a:endParaRPr>
          </a:p>
        </p:txBody>
      </p:sp>
      <p:sp>
        <p:nvSpPr>
          <p:cNvPr id="6" name="object 2">
            <a:extLst>
              <a:ext uri="{FF2B5EF4-FFF2-40B4-BE49-F238E27FC236}">
                <a16:creationId xmlns:a16="http://schemas.microsoft.com/office/drawing/2014/main" id="{077AA513-35B8-B518-595D-78D5CEF739E4}"/>
              </a:ext>
            </a:extLst>
          </p:cNvPr>
          <p:cNvSpPr txBox="1">
            <a:spLocks/>
          </p:cNvSpPr>
          <p:nvPr/>
        </p:nvSpPr>
        <p:spPr>
          <a:xfrm>
            <a:off x="214401" y="78720"/>
            <a:ext cx="8872150" cy="82093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7944" marR="0" lvl="0" algn="l" rtl="0">
              <a:lnSpc>
                <a:spcPct val="100000"/>
              </a:lnSpc>
              <a:spcBef>
                <a:spcPts val="63"/>
              </a:spcBef>
              <a:spcAft>
                <a:spcPts val="0"/>
              </a:spcAft>
              <a:buClr>
                <a:srgbClr val="004A99"/>
              </a:buClr>
              <a:buSzPts val="3200"/>
              <a:buFont typeface="Arial"/>
              <a:buNone/>
              <a:defRPr sz="3200" b="1" i="0" u="none" strike="noStrike" cap="none">
                <a:solidFill>
                  <a:srgbClr val="004A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a:r>
              <a:rPr lang="fr-FR"/>
              <a:t>Les Agences de l’eau</a:t>
            </a:r>
          </a:p>
        </p:txBody>
      </p:sp>
      <p:pic>
        <p:nvPicPr>
          <p:cNvPr id="9" name="Image 8">
            <a:extLst>
              <a:ext uri="{FF2B5EF4-FFF2-40B4-BE49-F238E27FC236}">
                <a16:creationId xmlns:a16="http://schemas.microsoft.com/office/drawing/2014/main" id="{BDD815C1-C6B1-B95E-B2FD-0AFF8FD3AB50}"/>
              </a:ext>
            </a:extLst>
          </p:cNvPr>
          <p:cNvPicPr>
            <a:picLocks noChangeAspect="1"/>
          </p:cNvPicPr>
          <p:nvPr/>
        </p:nvPicPr>
        <p:blipFill>
          <a:blip r:embed="rId2"/>
          <a:stretch>
            <a:fillRect/>
          </a:stretch>
        </p:blipFill>
        <p:spPr>
          <a:xfrm>
            <a:off x="0" y="3674237"/>
            <a:ext cx="542591" cy="1469263"/>
          </a:xfrm>
          <a:prstGeom prst="rect">
            <a:avLst/>
          </a:prstGeom>
        </p:spPr>
      </p:pic>
      <p:pic>
        <p:nvPicPr>
          <p:cNvPr id="13" name="Image 12">
            <a:extLst>
              <a:ext uri="{FF2B5EF4-FFF2-40B4-BE49-F238E27FC236}">
                <a16:creationId xmlns:a16="http://schemas.microsoft.com/office/drawing/2014/main" id="{22A82CE5-3E32-F6E0-D7BD-C916BB4E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418" y="319396"/>
            <a:ext cx="1549835" cy="577619"/>
          </a:xfrm>
          <a:prstGeom prst="rect">
            <a:avLst/>
          </a:prstGeom>
        </p:spPr>
      </p:pic>
      <p:pic>
        <p:nvPicPr>
          <p:cNvPr id="15" name="Image 14">
            <a:extLst>
              <a:ext uri="{FF2B5EF4-FFF2-40B4-BE49-F238E27FC236}">
                <a16:creationId xmlns:a16="http://schemas.microsoft.com/office/drawing/2014/main" id="{C56876AD-AEF4-D4B0-BD55-D7D51FD5E38B}"/>
              </a:ext>
            </a:extLst>
          </p:cNvPr>
          <p:cNvPicPr>
            <a:picLocks noChangeAspect="1"/>
          </p:cNvPicPr>
          <p:nvPr/>
        </p:nvPicPr>
        <p:blipFill>
          <a:blip r:embed="rId4"/>
          <a:stretch>
            <a:fillRect/>
          </a:stretch>
        </p:blipFill>
        <p:spPr>
          <a:xfrm>
            <a:off x="3684277" y="2087614"/>
            <a:ext cx="5292976" cy="2886622"/>
          </a:xfrm>
          <a:prstGeom prst="rect">
            <a:avLst/>
          </a:prstGeom>
        </p:spPr>
      </p:pic>
      <p:sp>
        <p:nvSpPr>
          <p:cNvPr id="16" name="Flèche courbée vers la droite 7">
            <a:extLst>
              <a:ext uri="{FF2B5EF4-FFF2-40B4-BE49-F238E27FC236}">
                <a16:creationId xmlns:a16="http://schemas.microsoft.com/office/drawing/2014/main" id="{F7574FDF-5430-3D28-65A9-C7087EEEA7FD}"/>
              </a:ext>
            </a:extLst>
          </p:cNvPr>
          <p:cNvSpPr/>
          <p:nvPr/>
        </p:nvSpPr>
        <p:spPr>
          <a:xfrm rot="17571785">
            <a:off x="3315655" y="3838441"/>
            <a:ext cx="620346" cy="16391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17" name="ZoneTexte 16">
            <a:extLst>
              <a:ext uri="{FF2B5EF4-FFF2-40B4-BE49-F238E27FC236}">
                <a16:creationId xmlns:a16="http://schemas.microsoft.com/office/drawing/2014/main" id="{ACE00A9E-EEAF-654E-8BB4-C07846DB43B7}"/>
              </a:ext>
            </a:extLst>
          </p:cNvPr>
          <p:cNvSpPr txBox="1"/>
          <p:nvPr/>
        </p:nvSpPr>
        <p:spPr>
          <a:xfrm>
            <a:off x="281013" y="3296970"/>
            <a:ext cx="3122251" cy="646331"/>
          </a:xfrm>
          <a:prstGeom prst="rect">
            <a:avLst/>
          </a:prstGeom>
          <a:noFill/>
        </p:spPr>
        <p:txBody>
          <a:bodyPr wrap="square" rtlCol="0">
            <a:spAutoFit/>
          </a:bodyPr>
          <a:lstStyle/>
          <a:p>
            <a:r>
              <a:rPr lang="fr-FR" sz="1200" b="1">
                <a:solidFill>
                  <a:srgbClr val="65B32E"/>
                </a:solidFill>
              </a:rPr>
              <a:t>Pour le bassin Adour-Garonne</a:t>
            </a:r>
            <a:r>
              <a:rPr lang="fr-FR" sz="1200"/>
              <a:t>, en 2022, le montant global des aides apportées aux projets des territoires était de 325 M€ </a:t>
            </a:r>
          </a:p>
        </p:txBody>
      </p:sp>
      <p:sp>
        <p:nvSpPr>
          <p:cNvPr id="18" name="Google Shape;58;p3">
            <a:extLst>
              <a:ext uri="{FF2B5EF4-FFF2-40B4-BE49-F238E27FC236}">
                <a16:creationId xmlns:a16="http://schemas.microsoft.com/office/drawing/2014/main" id="{43D66913-3765-5168-BF3A-23705451F880}"/>
              </a:ext>
            </a:extLst>
          </p:cNvPr>
          <p:cNvSpPr txBox="1">
            <a:spLocks/>
          </p:cNvSpPr>
          <p:nvPr/>
        </p:nvSpPr>
        <p:spPr>
          <a:xfrm>
            <a:off x="214401" y="1959533"/>
            <a:ext cx="2958749" cy="8442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65B32E"/>
              </a:buClr>
              <a:buSzPts val="1600"/>
              <a:buFont typeface="Arial"/>
              <a:buNone/>
              <a:defRPr sz="1600" b="1" i="0" u="none" strike="noStrike" cap="none">
                <a:solidFill>
                  <a:srgbClr val="65B32E"/>
                </a:solidFill>
                <a:latin typeface="Arial"/>
                <a:ea typeface="Arial"/>
                <a:cs typeface="Arial"/>
                <a:sym typeface="Arial"/>
              </a:defRPr>
            </a:lvl1pPr>
            <a:lvl2pPr marL="914400" marR="0" lvl="1" indent="-228600" algn="l" rtl="0">
              <a:lnSpc>
                <a:spcPct val="90000"/>
              </a:lnSpc>
              <a:spcBef>
                <a:spcPts val="500"/>
              </a:spcBef>
              <a:spcAft>
                <a:spcPts val="0"/>
              </a:spcAft>
              <a:buClr>
                <a:srgbClr val="95C11F"/>
              </a:buClr>
              <a:buSzPts val="1400"/>
              <a:buFont typeface="Calibri"/>
              <a:buNone/>
              <a:defRPr sz="1400" b="1" i="0" u="none" strike="noStrike" cap="none">
                <a:solidFill>
                  <a:srgbClr val="95C11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95C11F"/>
              </a:buClr>
              <a:buSzPts val="1400"/>
              <a:buFont typeface="Calibri"/>
              <a:buNone/>
              <a:defRPr sz="1400" b="1" i="0" u="none" strike="noStrike" cap="none">
                <a:solidFill>
                  <a:srgbClr val="95C11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95C11F"/>
              </a:buClr>
              <a:buSzPts val="1400"/>
              <a:buFont typeface="Calibri"/>
              <a:buNone/>
              <a:defRPr sz="1400" b="1" i="0" u="none" strike="noStrike" cap="none">
                <a:solidFill>
                  <a:srgbClr val="95C11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95C11F"/>
              </a:buClr>
              <a:buSzPts val="1400"/>
              <a:buFont typeface="Calibri"/>
              <a:buNone/>
              <a:defRPr sz="1400" b="1" i="0" u="none" strike="noStrike" cap="none">
                <a:solidFill>
                  <a:srgbClr val="95C11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fr-FR">
                <a:solidFill>
                  <a:schemeClr val="tx1"/>
                </a:solidFill>
              </a:rPr>
              <a:t>Plus de 400 M€/an consacrés aux </a:t>
            </a:r>
            <a:r>
              <a:rPr lang="fr-FR" err="1">
                <a:solidFill>
                  <a:schemeClr val="tx1"/>
                </a:solidFill>
              </a:rPr>
              <a:t>SfN</a:t>
            </a:r>
            <a:r>
              <a:rPr lang="fr-FR">
                <a:solidFill>
                  <a:schemeClr val="tx1"/>
                </a:solidFill>
              </a:rPr>
              <a:t> </a:t>
            </a:r>
          </a:p>
          <a:p>
            <a:pPr marL="0" indent="0" algn="ctr">
              <a:spcBef>
                <a:spcPts val="0"/>
              </a:spcBef>
            </a:pPr>
            <a:r>
              <a:rPr lang="fr-FR">
                <a:solidFill>
                  <a:schemeClr val="tx1"/>
                </a:solidFill>
              </a:rPr>
              <a:t>par les 6 agences de l’eau</a:t>
            </a:r>
          </a:p>
        </p:txBody>
      </p:sp>
      <p:pic>
        <p:nvPicPr>
          <p:cNvPr id="3" name="Image 2">
            <a:extLst>
              <a:ext uri="{FF2B5EF4-FFF2-40B4-BE49-F238E27FC236}">
                <a16:creationId xmlns:a16="http://schemas.microsoft.com/office/drawing/2014/main" id="{5F6BE43B-3C47-7E9C-E591-DBA25ABF5EF3}"/>
              </a:ext>
            </a:extLst>
          </p:cNvPr>
          <p:cNvPicPr>
            <a:picLocks noChangeAspect="1"/>
          </p:cNvPicPr>
          <p:nvPr/>
        </p:nvPicPr>
        <p:blipFill>
          <a:blip r:embed="rId5"/>
          <a:stretch>
            <a:fillRect/>
          </a:stretch>
        </p:blipFill>
        <p:spPr>
          <a:xfrm>
            <a:off x="743217" y="3946639"/>
            <a:ext cx="1751365" cy="596761"/>
          </a:xfrm>
          <a:prstGeom prst="rect">
            <a:avLst/>
          </a:prstGeom>
        </p:spPr>
      </p:pic>
    </p:spTree>
    <p:extLst>
      <p:ext uri="{BB962C8B-B14F-4D97-AF65-F5344CB8AC3E}">
        <p14:creationId xmlns:p14="http://schemas.microsoft.com/office/powerpoint/2010/main" val="32914954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dca3f5cd6e_0_10"/>
          <p:cNvSpPr txBox="1">
            <a:spLocks noGrp="1"/>
          </p:cNvSpPr>
          <p:nvPr>
            <p:ph type="title"/>
          </p:nvPr>
        </p:nvSpPr>
        <p:spPr>
          <a:xfrm>
            <a:off x="123575" y="0"/>
            <a:ext cx="8872200" cy="772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A99"/>
              </a:buClr>
              <a:buSzPts val="3200"/>
              <a:buFont typeface="Arial"/>
              <a:buNone/>
            </a:pPr>
            <a:r>
              <a:rPr lang="fr-FR"/>
              <a:t>Super Quizz</a:t>
            </a:r>
            <a:endParaRPr/>
          </a:p>
        </p:txBody>
      </p:sp>
      <p:sp>
        <p:nvSpPr>
          <p:cNvPr id="67" name="Google Shape;67;g2dca3f5cd6e_0_10"/>
          <p:cNvSpPr txBox="1">
            <a:spLocks noGrp="1"/>
          </p:cNvSpPr>
          <p:nvPr>
            <p:ph type="body" idx="2"/>
          </p:nvPr>
        </p:nvSpPr>
        <p:spPr>
          <a:xfrm>
            <a:off x="123571" y="772500"/>
            <a:ext cx="4577100" cy="36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5B32E"/>
              </a:buClr>
              <a:buSzPts val="1600"/>
              <a:buFont typeface="Arial"/>
              <a:buNone/>
            </a:pPr>
            <a:r>
              <a:rPr lang="fr-FR"/>
              <a:t>Financements publics/privés : engagés ensemble pour plus de SfN dans les territoire </a:t>
            </a:r>
            <a:endParaRPr/>
          </a:p>
        </p:txBody>
      </p:sp>
      <p:sp>
        <p:nvSpPr>
          <p:cNvPr id="68" name="Google Shape;68;g2dca3f5cd6e_0_10"/>
          <p:cNvSpPr txBox="1">
            <a:spLocks noGrp="1"/>
          </p:cNvSpPr>
          <p:nvPr>
            <p:ph type="body" idx="1"/>
          </p:nvPr>
        </p:nvSpPr>
        <p:spPr>
          <a:xfrm>
            <a:off x="123575" y="1496300"/>
            <a:ext cx="5196600" cy="3462000"/>
          </a:xfrm>
          <a:prstGeom prst="rect">
            <a:avLst/>
          </a:prstGeom>
          <a:noFill/>
          <a:ln>
            <a:noFill/>
          </a:ln>
        </p:spPr>
        <p:txBody>
          <a:bodyPr spcFirstLastPara="1" wrap="square" lIns="91425" tIns="45700" rIns="91425" bIns="45700" anchor="t" anchorCtr="0">
            <a:noAutofit/>
          </a:bodyPr>
          <a:lstStyle/>
          <a:p>
            <a:pPr marL="457200" lvl="0" indent="-323850" algn="just" rtl="0">
              <a:lnSpc>
                <a:spcPct val="115000"/>
              </a:lnSpc>
              <a:spcBef>
                <a:spcPts val="0"/>
              </a:spcBef>
              <a:spcAft>
                <a:spcPts val="0"/>
              </a:spcAft>
              <a:buClr>
                <a:schemeClr val="dk1"/>
              </a:buClr>
              <a:buSzPts val="1500"/>
              <a:buChar char="•"/>
            </a:pPr>
            <a:r>
              <a:rPr lang="fr-FR" sz="1500" b="1">
                <a:solidFill>
                  <a:srgbClr val="84BE41"/>
                </a:solidFill>
              </a:rPr>
              <a:t>Objectif</a:t>
            </a:r>
            <a:r>
              <a:rPr lang="fr-FR" sz="1500"/>
              <a:t> : le quizz a pour but la compréhension par les participants des différents leviers (publics et privés) disponibles pour la mise en œuvre des SaFN sur le territoire </a:t>
            </a:r>
            <a:endParaRPr sz="1500"/>
          </a:p>
          <a:p>
            <a:pPr marL="457200" lvl="0" indent="0" algn="just" rtl="0">
              <a:lnSpc>
                <a:spcPct val="115000"/>
              </a:lnSpc>
              <a:spcBef>
                <a:spcPts val="0"/>
              </a:spcBef>
              <a:spcAft>
                <a:spcPts val="0"/>
              </a:spcAft>
              <a:buNone/>
            </a:pPr>
            <a:endParaRPr sz="1500"/>
          </a:p>
          <a:p>
            <a:pPr marL="457200" lvl="0" indent="-323850" algn="just" rtl="0">
              <a:lnSpc>
                <a:spcPct val="115000"/>
              </a:lnSpc>
              <a:spcBef>
                <a:spcPts val="0"/>
              </a:spcBef>
              <a:spcAft>
                <a:spcPts val="0"/>
              </a:spcAft>
              <a:buClr>
                <a:schemeClr val="dk1"/>
              </a:buClr>
              <a:buSzPts val="1500"/>
              <a:buChar char="•"/>
            </a:pPr>
            <a:r>
              <a:rPr lang="fr-FR" sz="1500" b="1">
                <a:solidFill>
                  <a:srgbClr val="95C11F"/>
                </a:solidFill>
              </a:rPr>
              <a:t>Livrable</a:t>
            </a:r>
            <a:r>
              <a:rPr lang="fr-FR" sz="1500"/>
              <a:t> : Le Quizz est élaboré grâce à la publication « étude sur les financements  ». Cette publication issue d’un partenariat entre CDC Biodiversité et l’Office français de la biodiversité  vise à faciliter l’identification des moyens et leviers disponibles pour les maîtres d’ouvrage en France, offrant ainsi des perspectives pour multiplier le nombre de projets sur les territoires.</a:t>
            </a:r>
            <a:endParaRPr sz="1500"/>
          </a:p>
          <a:p>
            <a:pPr marL="138112" lvl="0" indent="-49211" algn="l" rtl="0">
              <a:lnSpc>
                <a:spcPct val="90000"/>
              </a:lnSpc>
              <a:spcBef>
                <a:spcPts val="1000"/>
              </a:spcBef>
              <a:spcAft>
                <a:spcPts val="0"/>
              </a:spcAft>
              <a:buClr>
                <a:srgbClr val="65B32E"/>
              </a:buClr>
              <a:buSzPts val="1400"/>
              <a:buNone/>
            </a:pPr>
            <a:endParaRPr/>
          </a:p>
        </p:txBody>
      </p:sp>
      <p:pic>
        <p:nvPicPr>
          <p:cNvPr id="69" name="Google Shape;69;g2dca3f5cd6e_0_10"/>
          <p:cNvPicPr preferRelativeResize="0"/>
          <p:nvPr/>
        </p:nvPicPr>
        <p:blipFill>
          <a:blip r:embed="rId3">
            <a:alphaModFix/>
          </a:blip>
          <a:stretch>
            <a:fillRect/>
          </a:stretch>
        </p:blipFill>
        <p:spPr>
          <a:xfrm>
            <a:off x="5472549" y="324450"/>
            <a:ext cx="3149425" cy="4494576"/>
          </a:xfrm>
          <a:prstGeom prst="rect">
            <a:avLst/>
          </a:prstGeom>
          <a:solidFill>
            <a:schemeClr val="lt2"/>
          </a:solidFill>
          <a:ln>
            <a:noFill/>
          </a:ln>
        </p:spPr>
      </p:pic>
    </p:spTree>
    <p:extLst>
      <p:ext uri="{BB962C8B-B14F-4D97-AF65-F5344CB8AC3E}">
        <p14:creationId xmlns:p14="http://schemas.microsoft.com/office/powerpoint/2010/main" val="15399843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dca3f5cd6e_0_50"/>
          <p:cNvSpPr txBox="1"/>
          <p:nvPr/>
        </p:nvSpPr>
        <p:spPr>
          <a:xfrm>
            <a:off x="1116250" y="1430425"/>
            <a:ext cx="7500300" cy="1299600"/>
          </a:xfrm>
          <a:prstGeom prst="rect">
            <a:avLst/>
          </a:prstGeom>
          <a:noFill/>
          <a:ln>
            <a:noFill/>
          </a:ln>
        </p:spPr>
        <p:txBody>
          <a:bodyPr spcFirstLastPara="1" wrap="square" lIns="61200" tIns="31075" rIns="62175" bIns="31075" anchor="t" anchorCtr="0">
            <a:spAutoFit/>
          </a:bodyPr>
          <a:lstStyle/>
          <a:p>
            <a:pPr marL="0" marR="0" lvl="0" indent="0" algn="l" rtl="0">
              <a:lnSpc>
                <a:spcPct val="115000"/>
              </a:lnSpc>
              <a:spcBef>
                <a:spcPts val="0"/>
              </a:spcBef>
              <a:spcAft>
                <a:spcPts val="0"/>
              </a:spcAft>
              <a:buClr>
                <a:srgbClr val="000000"/>
              </a:buClr>
              <a:buSzPts val="1460"/>
              <a:buFont typeface="Arial"/>
              <a:buNone/>
            </a:pPr>
            <a:r>
              <a:rPr lang="fr-FR" sz="1460" b="1" i="0" u="none" strike="noStrike" cap="none">
                <a:solidFill>
                  <a:srgbClr val="004A99"/>
                </a:solidFill>
                <a:latin typeface="Arial"/>
                <a:ea typeface="Arial"/>
                <a:cs typeface="Arial"/>
                <a:sym typeface="Arial"/>
              </a:rPr>
              <a:t>Participez au quiz !</a:t>
            </a:r>
            <a:endParaRPr sz="1460" b="1" i="0" u="none" strike="noStrike" cap="none">
              <a:solidFill>
                <a:srgbClr val="004A99"/>
              </a:solidFill>
              <a:latin typeface="Arial"/>
              <a:ea typeface="Arial"/>
              <a:cs typeface="Arial"/>
              <a:sym typeface="Arial"/>
            </a:endParaRPr>
          </a:p>
          <a:p>
            <a:pPr marL="0" marR="0" lvl="0" indent="0" algn="l" rtl="0">
              <a:lnSpc>
                <a:spcPct val="115000"/>
              </a:lnSpc>
              <a:spcBef>
                <a:spcPts val="408"/>
              </a:spcBef>
              <a:spcAft>
                <a:spcPts val="0"/>
              </a:spcAft>
              <a:buClr>
                <a:srgbClr val="000000"/>
              </a:buClr>
              <a:buSzPts val="1352"/>
              <a:buFont typeface="Arial"/>
              <a:buNone/>
            </a:pPr>
            <a:r>
              <a:rPr lang="fr-FR" sz="1352" b="1" i="0" u="none" strike="noStrike" cap="none">
                <a:solidFill>
                  <a:srgbClr val="000000"/>
                </a:solidFill>
                <a:latin typeface="Arial"/>
                <a:ea typeface="Arial"/>
                <a:cs typeface="Arial"/>
                <a:sym typeface="Arial"/>
              </a:rPr>
              <a:t>Par équipe</a:t>
            </a:r>
            <a:r>
              <a:rPr lang="fr-FR" sz="1352" b="0" i="0" u="none" strike="noStrike" cap="none">
                <a:solidFill>
                  <a:srgbClr val="000000"/>
                </a:solidFill>
                <a:latin typeface="Arial"/>
                <a:ea typeface="Arial"/>
                <a:cs typeface="Arial"/>
                <a:sym typeface="Arial"/>
              </a:rPr>
              <a:t>, </a:t>
            </a:r>
            <a:r>
              <a:rPr lang="fr-FR" sz="1352" b="1" i="0" u="none" strike="noStrike" cap="none">
                <a:solidFill>
                  <a:srgbClr val="000000"/>
                </a:solidFill>
                <a:latin typeface="Arial"/>
                <a:ea typeface="Arial"/>
                <a:cs typeface="Arial"/>
                <a:sym typeface="Arial"/>
              </a:rPr>
              <a:t>répondez correctement et le plus vite possible </a:t>
            </a:r>
            <a:r>
              <a:rPr lang="fr-FR" sz="1352" b="0" i="0" u="none" strike="noStrike" cap="none">
                <a:solidFill>
                  <a:srgbClr val="000000"/>
                </a:solidFill>
                <a:latin typeface="Arial"/>
                <a:ea typeface="Arial"/>
                <a:cs typeface="Arial"/>
                <a:sym typeface="Arial"/>
              </a:rPr>
              <a:t>aux questions posées par le maître de cérémonie. Vous avez </a:t>
            </a:r>
            <a:r>
              <a:rPr lang="fr-FR" sz="1352" b="1" i="0" u="none" strike="noStrike" cap="none">
                <a:solidFill>
                  <a:srgbClr val="000000"/>
                </a:solidFill>
                <a:latin typeface="Arial"/>
                <a:ea typeface="Arial"/>
                <a:cs typeface="Arial"/>
                <a:sym typeface="Arial"/>
              </a:rPr>
              <a:t>un temps limité </a:t>
            </a:r>
            <a:r>
              <a:rPr lang="fr-FR" sz="1352" b="0" i="0" u="none" strike="noStrike" cap="none">
                <a:solidFill>
                  <a:srgbClr val="000000"/>
                </a:solidFill>
                <a:latin typeface="Arial"/>
                <a:ea typeface="Arial"/>
                <a:cs typeface="Arial"/>
                <a:sym typeface="Arial"/>
              </a:rPr>
              <a:t>pour répondre à chaque question, </a:t>
            </a:r>
            <a:r>
              <a:rPr lang="fr-FR" sz="1352" b="1" i="0" u="none" strike="noStrike" cap="none">
                <a:solidFill>
                  <a:srgbClr val="000000"/>
                </a:solidFill>
                <a:latin typeface="Arial"/>
                <a:ea typeface="Arial"/>
                <a:cs typeface="Arial"/>
                <a:sym typeface="Arial"/>
              </a:rPr>
              <a:t>à l’aide d’un téléphone portable. </a:t>
            </a:r>
            <a:r>
              <a:rPr lang="fr-FR" sz="1352" b="0" i="0" u="none" strike="noStrike" cap="none">
                <a:solidFill>
                  <a:srgbClr val="000000"/>
                </a:solidFill>
                <a:latin typeface="Arial"/>
                <a:ea typeface="Arial"/>
                <a:cs typeface="Arial"/>
                <a:sym typeface="Arial"/>
              </a:rPr>
              <a:t>Plus vous répondez correctement et rapidement, plus vous marquez des points. L’équipe gagnante est celle ayant remporté le plus de points à la fin du quiz.</a:t>
            </a:r>
            <a:endParaRPr sz="1352" b="0" i="0" u="none" strike="noStrike" cap="none">
              <a:solidFill>
                <a:srgbClr val="000000"/>
              </a:solidFill>
              <a:latin typeface="Arial"/>
              <a:ea typeface="Arial"/>
              <a:cs typeface="Arial"/>
              <a:sym typeface="Arial"/>
            </a:endParaRPr>
          </a:p>
        </p:txBody>
      </p:sp>
      <p:sp>
        <p:nvSpPr>
          <p:cNvPr id="75" name="Google Shape;75;g2dca3f5cd6e_0_50"/>
          <p:cNvSpPr/>
          <p:nvPr/>
        </p:nvSpPr>
        <p:spPr>
          <a:xfrm>
            <a:off x="293077" y="1485492"/>
            <a:ext cx="653700" cy="653700"/>
          </a:xfrm>
          <a:prstGeom prst="ellipse">
            <a:avLst/>
          </a:prstGeom>
          <a:solidFill>
            <a:srgbClr val="004999"/>
          </a:solidFill>
          <a:ln w="25400" cap="flat" cmpd="sng">
            <a:solidFill>
              <a:srgbClr val="004999"/>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2175" tIns="31075" rIns="62175" bIns="31075" anchor="ctr" anchorCtr="0">
            <a:noAutofit/>
          </a:bodyPr>
          <a:lstStyle/>
          <a:p>
            <a:pPr marL="0" marR="0" lvl="0" indent="0" algn="ctr" rtl="0">
              <a:lnSpc>
                <a:spcPct val="100000"/>
              </a:lnSpc>
              <a:spcBef>
                <a:spcPts val="0"/>
              </a:spcBef>
              <a:spcAft>
                <a:spcPts val="0"/>
              </a:spcAft>
              <a:buClr>
                <a:srgbClr val="000000"/>
              </a:buClr>
              <a:buSzPts val="714"/>
              <a:buFont typeface="Arial"/>
              <a:buNone/>
            </a:pPr>
            <a:endParaRPr sz="714" b="0" i="0" u="none" strike="noStrike" cap="none">
              <a:solidFill>
                <a:srgbClr val="40C6F5"/>
              </a:solidFill>
              <a:latin typeface="Avenir"/>
              <a:ea typeface="Avenir"/>
              <a:cs typeface="Avenir"/>
              <a:sym typeface="Avenir"/>
            </a:endParaRPr>
          </a:p>
        </p:txBody>
      </p:sp>
      <p:sp>
        <p:nvSpPr>
          <p:cNvPr id="76" name="Google Shape;76;g2dca3f5cd6e_0_50"/>
          <p:cNvSpPr txBox="1"/>
          <p:nvPr/>
        </p:nvSpPr>
        <p:spPr>
          <a:xfrm>
            <a:off x="136391" y="624099"/>
            <a:ext cx="6053400" cy="506100"/>
          </a:xfrm>
          <a:prstGeom prst="rect">
            <a:avLst/>
          </a:prstGeom>
          <a:noFill/>
          <a:ln>
            <a:noFill/>
          </a:ln>
        </p:spPr>
        <p:txBody>
          <a:bodyPr spcFirstLastPara="1" wrap="square" lIns="89975" tIns="31075" rIns="62175" bIns="31075" anchor="b" anchorCtr="0">
            <a:spAutoFit/>
          </a:bodyPr>
          <a:lstStyle/>
          <a:p>
            <a:pPr marL="0" marR="0" lvl="0" indent="0" algn="l" rtl="0">
              <a:lnSpc>
                <a:spcPct val="90000"/>
              </a:lnSpc>
              <a:spcBef>
                <a:spcPts val="0"/>
              </a:spcBef>
              <a:spcAft>
                <a:spcPts val="0"/>
              </a:spcAft>
              <a:buClr>
                <a:srgbClr val="000000"/>
              </a:buClr>
              <a:buSzPts val="3200"/>
              <a:buFont typeface="Arial"/>
              <a:buNone/>
            </a:pPr>
            <a:r>
              <a:rPr lang="fr-FR" sz="3200" b="1" i="0" u="none" strike="noStrike" cap="none">
                <a:solidFill>
                  <a:srgbClr val="004A99"/>
                </a:solidFill>
                <a:latin typeface="Arial"/>
                <a:ea typeface="Arial"/>
                <a:cs typeface="Arial"/>
                <a:sym typeface="Arial"/>
              </a:rPr>
              <a:t>Consignes</a:t>
            </a:r>
            <a:r>
              <a:rPr lang="fr-FR" sz="2500" b="1" i="0" u="none" strike="noStrike" cap="none">
                <a:solidFill>
                  <a:srgbClr val="00869D"/>
                </a:solidFill>
                <a:latin typeface="Arial"/>
                <a:ea typeface="Arial"/>
                <a:cs typeface="Arial"/>
                <a:sym typeface="Arial"/>
              </a:rPr>
              <a:t> </a:t>
            </a:r>
            <a:r>
              <a:rPr lang="fr-FR" sz="3200" b="1" i="0" u="none" strike="noStrike" cap="none">
                <a:solidFill>
                  <a:srgbClr val="004A99"/>
                </a:solidFill>
                <a:latin typeface="Arial"/>
                <a:ea typeface="Arial"/>
                <a:cs typeface="Arial"/>
                <a:sym typeface="Arial"/>
              </a:rPr>
              <a:t>aux participant(e)s</a:t>
            </a:r>
            <a:endParaRPr sz="3200" b="1" i="0" u="none" strike="noStrike" cap="none">
              <a:solidFill>
                <a:srgbClr val="004A99"/>
              </a:solidFill>
              <a:latin typeface="Arial"/>
              <a:ea typeface="Arial"/>
              <a:cs typeface="Arial"/>
              <a:sym typeface="Arial"/>
            </a:endParaRPr>
          </a:p>
        </p:txBody>
      </p:sp>
      <p:sp>
        <p:nvSpPr>
          <p:cNvPr id="77" name="Google Shape;77;g2dca3f5cd6e_0_50"/>
          <p:cNvSpPr txBox="1"/>
          <p:nvPr/>
        </p:nvSpPr>
        <p:spPr>
          <a:xfrm>
            <a:off x="1128604" y="3265699"/>
            <a:ext cx="7190400" cy="771900"/>
          </a:xfrm>
          <a:prstGeom prst="rect">
            <a:avLst/>
          </a:prstGeom>
          <a:noFill/>
          <a:ln>
            <a:noFill/>
          </a:ln>
        </p:spPr>
        <p:txBody>
          <a:bodyPr spcFirstLastPara="1" wrap="square" lIns="61200" tIns="31075" rIns="62175" bIns="31075" anchor="t" anchorCtr="0">
            <a:spAutoFit/>
          </a:bodyPr>
          <a:lstStyle/>
          <a:p>
            <a:pPr marL="0" marR="0" lvl="0" indent="0" algn="l" rtl="0">
              <a:lnSpc>
                <a:spcPct val="100000"/>
              </a:lnSpc>
              <a:spcBef>
                <a:spcPts val="0"/>
              </a:spcBef>
              <a:spcAft>
                <a:spcPts val="0"/>
              </a:spcAft>
              <a:buClr>
                <a:srgbClr val="000000"/>
              </a:buClr>
              <a:buSzPts val="1360"/>
              <a:buFont typeface="Arial"/>
              <a:buNone/>
            </a:pPr>
            <a:r>
              <a:rPr lang="fr-FR" sz="1360" b="1" i="0" u="none" strike="noStrike" cap="none">
                <a:solidFill>
                  <a:srgbClr val="004999"/>
                </a:solidFill>
                <a:latin typeface="Arial"/>
                <a:ea typeface="Arial"/>
                <a:cs typeface="Arial"/>
                <a:sym typeface="Arial"/>
              </a:rPr>
              <a:t>Posez vos questions !</a:t>
            </a:r>
            <a:endParaRPr sz="952" b="0" i="0" u="none" strike="noStrike" cap="none">
              <a:solidFill>
                <a:srgbClr val="004999"/>
              </a:solidFill>
              <a:latin typeface="Arial"/>
              <a:ea typeface="Arial"/>
              <a:cs typeface="Arial"/>
              <a:sym typeface="Arial"/>
            </a:endParaRPr>
          </a:p>
          <a:p>
            <a:pPr marL="0" marR="0" lvl="0" indent="0" algn="l" rtl="0">
              <a:lnSpc>
                <a:spcPct val="115000"/>
              </a:lnSpc>
              <a:spcBef>
                <a:spcPts val="408"/>
              </a:spcBef>
              <a:spcAft>
                <a:spcPts val="0"/>
              </a:spcAft>
              <a:buClr>
                <a:srgbClr val="000000"/>
              </a:buClr>
              <a:buSzPts val="1352"/>
              <a:buFont typeface="Arial"/>
              <a:buNone/>
            </a:pPr>
            <a:r>
              <a:rPr lang="fr-FR" sz="1352" b="0" i="0" u="none" strike="noStrike" cap="none">
                <a:solidFill>
                  <a:srgbClr val="000000"/>
                </a:solidFill>
                <a:latin typeface="Arial"/>
                <a:ea typeface="Arial"/>
                <a:cs typeface="Arial"/>
                <a:sym typeface="Arial"/>
              </a:rPr>
              <a:t>À la fin du quiz, vous êtes invité(e)s à </a:t>
            </a:r>
            <a:r>
              <a:rPr lang="fr-FR" sz="1352" b="1" i="0" u="none" strike="noStrike" cap="none">
                <a:solidFill>
                  <a:srgbClr val="000000"/>
                </a:solidFill>
                <a:latin typeface="Arial"/>
                <a:ea typeface="Arial"/>
                <a:cs typeface="Arial"/>
                <a:sym typeface="Arial"/>
              </a:rPr>
              <a:t>partager vos réactions et vos questions </a:t>
            </a:r>
            <a:r>
              <a:rPr lang="fr-FR" sz="1352" b="0" i="0" u="none" strike="noStrike" cap="none">
                <a:solidFill>
                  <a:srgbClr val="000000"/>
                </a:solidFill>
                <a:latin typeface="Arial"/>
                <a:ea typeface="Arial"/>
                <a:cs typeface="Arial"/>
                <a:sym typeface="Arial"/>
              </a:rPr>
              <a:t>en vous adressant directement aux intervenant(e)s en levant la main pour demander la parole.</a:t>
            </a:r>
            <a:endParaRPr sz="1352" b="0" i="0" u="none" strike="noStrike" cap="none">
              <a:solidFill>
                <a:srgbClr val="000000"/>
              </a:solidFill>
              <a:latin typeface="Arial"/>
              <a:ea typeface="Arial"/>
              <a:cs typeface="Arial"/>
              <a:sym typeface="Arial"/>
            </a:endParaRPr>
          </a:p>
        </p:txBody>
      </p:sp>
      <p:sp>
        <p:nvSpPr>
          <p:cNvPr id="78" name="Google Shape;78;g2dca3f5cd6e_0_50"/>
          <p:cNvSpPr txBox="1"/>
          <p:nvPr/>
        </p:nvSpPr>
        <p:spPr>
          <a:xfrm>
            <a:off x="3391748" y="3259500"/>
            <a:ext cx="585900" cy="240000"/>
          </a:xfrm>
          <a:prstGeom prst="rect">
            <a:avLst/>
          </a:prstGeom>
          <a:noFill/>
          <a:ln>
            <a:noFill/>
          </a:ln>
        </p:spPr>
        <p:txBody>
          <a:bodyPr spcFirstLastPara="1" wrap="square" lIns="62175" tIns="31075" rIns="62175" bIns="31075" anchor="t" anchorCtr="0">
            <a:spAutoFit/>
          </a:bodyPr>
          <a:lstStyle/>
          <a:p>
            <a:pPr marL="0" marR="0" lvl="0" indent="0" algn="ctr" rtl="0">
              <a:lnSpc>
                <a:spcPct val="105714"/>
              </a:lnSpc>
              <a:spcBef>
                <a:spcPts val="0"/>
              </a:spcBef>
              <a:spcAft>
                <a:spcPts val="0"/>
              </a:spcAft>
              <a:buClr>
                <a:srgbClr val="000000"/>
              </a:buClr>
              <a:buSzPts val="1152"/>
              <a:buFont typeface="Arial"/>
              <a:buNone/>
            </a:pPr>
            <a:r>
              <a:rPr lang="fr-FR" sz="1152" b="0" i="0" u="none" strike="noStrike" cap="none">
                <a:solidFill>
                  <a:schemeClr val="dk1"/>
                </a:solidFill>
                <a:latin typeface="Arial"/>
                <a:ea typeface="Arial"/>
                <a:cs typeface="Arial"/>
                <a:sym typeface="Arial"/>
              </a:rPr>
              <a:t>25 min</a:t>
            </a:r>
            <a:endParaRPr sz="1152" b="0" i="0" u="none" strike="noStrike" cap="none">
              <a:solidFill>
                <a:schemeClr val="dk1"/>
              </a:solidFill>
              <a:latin typeface="Arial"/>
              <a:ea typeface="Arial"/>
              <a:cs typeface="Arial"/>
              <a:sym typeface="Arial"/>
            </a:endParaRPr>
          </a:p>
        </p:txBody>
      </p:sp>
      <p:grpSp>
        <p:nvGrpSpPr>
          <p:cNvPr id="79" name="Google Shape;79;g2dca3f5cd6e_0_50"/>
          <p:cNvGrpSpPr/>
          <p:nvPr/>
        </p:nvGrpSpPr>
        <p:grpSpPr>
          <a:xfrm>
            <a:off x="397711" y="1537981"/>
            <a:ext cx="442682" cy="473938"/>
            <a:chOff x="7055134" y="2919170"/>
            <a:chExt cx="290321" cy="310820"/>
          </a:xfrm>
        </p:grpSpPr>
        <p:sp>
          <p:nvSpPr>
            <p:cNvPr id="80" name="Google Shape;80;g2dca3f5cd6e_0_50"/>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1" name="Google Shape;81;g2dca3f5cd6e_0_50"/>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2" name="Google Shape;82;g2dca3f5cd6e_0_50"/>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3" name="Google Shape;83;g2dca3f5cd6e_0_50"/>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4" name="Google Shape;84;g2dca3f5cd6e_0_50"/>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5" name="Google Shape;85;g2dca3f5cd6e_0_50"/>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 name="Google Shape;86;g2dca3f5cd6e_0_50"/>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7" name="Google Shape;87;g2dca3f5cd6e_0_50"/>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8" name="Google Shape;88;g2dca3f5cd6e_0_50"/>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9" name="Google Shape;89;g2dca3f5cd6e_0_50"/>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0" name="Google Shape;90;g2dca3f5cd6e_0_50"/>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1" name="Google Shape;91;g2dca3f5cd6e_0_50"/>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2" name="Google Shape;92;g2dca3f5cd6e_0_50"/>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 name="Google Shape;93;g2dca3f5cd6e_0_50"/>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94" name="Google Shape;94;g2dca3f5cd6e_0_50"/>
          <p:cNvGrpSpPr/>
          <p:nvPr/>
        </p:nvGrpSpPr>
        <p:grpSpPr>
          <a:xfrm>
            <a:off x="281158" y="3376937"/>
            <a:ext cx="653700" cy="652500"/>
            <a:chOff x="292881" y="3760973"/>
            <a:chExt cx="653700" cy="652500"/>
          </a:xfrm>
        </p:grpSpPr>
        <p:sp>
          <p:nvSpPr>
            <p:cNvPr id="95" name="Google Shape;95;g2dca3f5cd6e_0_50"/>
            <p:cNvSpPr/>
            <p:nvPr/>
          </p:nvSpPr>
          <p:spPr>
            <a:xfrm>
              <a:off x="292881" y="3760973"/>
              <a:ext cx="653700" cy="652500"/>
            </a:xfrm>
            <a:prstGeom prst="ellipse">
              <a:avLst/>
            </a:prstGeom>
            <a:solidFill>
              <a:srgbClr val="004999"/>
            </a:solidFill>
            <a:ln w="25400" cap="flat" cmpd="sng">
              <a:solidFill>
                <a:srgbClr val="004999"/>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2175" tIns="31075" rIns="62175" bIns="31075" anchor="ctr" anchorCtr="0">
              <a:noAutofit/>
            </a:bodyPr>
            <a:lstStyle/>
            <a:p>
              <a:pPr marL="0" marR="0" lvl="0" indent="0" algn="ctr" rtl="0">
                <a:lnSpc>
                  <a:spcPct val="100000"/>
                </a:lnSpc>
                <a:spcBef>
                  <a:spcPts val="0"/>
                </a:spcBef>
                <a:spcAft>
                  <a:spcPts val="0"/>
                </a:spcAft>
                <a:buClr>
                  <a:srgbClr val="000000"/>
                </a:buClr>
                <a:buSzPts val="714"/>
                <a:buFont typeface="Arial"/>
                <a:buNone/>
              </a:pPr>
              <a:endParaRPr sz="714" b="0" i="0" u="none" strike="noStrike" cap="none">
                <a:solidFill>
                  <a:srgbClr val="40C6F5"/>
                </a:solidFill>
                <a:latin typeface="Avenir"/>
                <a:ea typeface="Avenir"/>
                <a:cs typeface="Avenir"/>
                <a:sym typeface="Avenir"/>
              </a:endParaRPr>
            </a:p>
          </p:txBody>
        </p:sp>
        <p:grpSp>
          <p:nvGrpSpPr>
            <p:cNvPr id="96" name="Google Shape;96;g2dca3f5cd6e_0_50"/>
            <p:cNvGrpSpPr/>
            <p:nvPr/>
          </p:nvGrpSpPr>
          <p:grpSpPr>
            <a:xfrm>
              <a:off x="408913" y="3880996"/>
              <a:ext cx="423586" cy="423171"/>
              <a:chOff x="3040984" y="3681059"/>
              <a:chExt cx="356164" cy="355815"/>
            </a:xfrm>
          </p:grpSpPr>
          <p:sp>
            <p:nvSpPr>
              <p:cNvPr id="97" name="Google Shape;97;g2dca3f5cd6e_0_50"/>
              <p:cNvSpPr/>
              <p:nvPr/>
            </p:nvSpPr>
            <p:spPr>
              <a:xfrm>
                <a:off x="3040984" y="3681059"/>
                <a:ext cx="356164" cy="355815"/>
              </a:xfrm>
              <a:custGeom>
                <a:avLst/>
                <a:gdLst/>
                <a:ahLst/>
                <a:cxnLst/>
                <a:rect l="l" t="t" r="r" b="b"/>
                <a:pathLst>
                  <a:path w="11216" h="11205" extrusionOk="0">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8" name="Google Shape;98;g2dca3f5cd6e_0_50"/>
              <p:cNvSpPr/>
              <p:nvPr/>
            </p:nvSpPr>
            <p:spPr>
              <a:xfrm>
                <a:off x="3183120" y="3921508"/>
                <a:ext cx="59414" cy="59382"/>
              </a:xfrm>
              <a:custGeom>
                <a:avLst/>
                <a:gdLst/>
                <a:ahLst/>
                <a:cxnLst/>
                <a:rect l="l" t="t" r="r" b="b"/>
                <a:pathLst>
                  <a:path w="1871" h="1870" extrusionOk="0">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9" name="Google Shape;99;g2dca3f5cd6e_0_50"/>
              <p:cNvSpPr/>
              <p:nvPr/>
            </p:nvSpPr>
            <p:spPr>
              <a:xfrm>
                <a:off x="3149110" y="3735868"/>
                <a:ext cx="141056" cy="174716"/>
              </a:xfrm>
              <a:custGeom>
                <a:avLst/>
                <a:gdLst/>
                <a:ahLst/>
                <a:cxnLst/>
                <a:rect l="l" t="t" r="r" b="b"/>
                <a:pathLst>
                  <a:path w="4442" h="5502" extrusionOk="0">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grpSp>
        <p:nvGrpSpPr>
          <p:cNvPr id="100" name="Google Shape;100;g2dca3f5cd6e_0_50"/>
          <p:cNvGrpSpPr/>
          <p:nvPr/>
        </p:nvGrpSpPr>
        <p:grpSpPr>
          <a:xfrm>
            <a:off x="3039888" y="1465995"/>
            <a:ext cx="251987" cy="252367"/>
            <a:chOff x="6259175" y="1559008"/>
            <a:chExt cx="271743" cy="272093"/>
          </a:xfrm>
        </p:grpSpPr>
        <p:sp>
          <p:nvSpPr>
            <p:cNvPr id="101" name="Google Shape;101;g2dca3f5cd6e_0_50"/>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2" name="Google Shape;102;g2dca3f5cd6e_0_50"/>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 name="Google Shape;103;g2dca3f5cd6e_0_50"/>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4" name="Google Shape;104;g2dca3f5cd6e_0_50"/>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5" name="Google Shape;105;g2dca3f5cd6e_0_50"/>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 name="Google Shape;106;g2dca3f5cd6e_0_50"/>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 name="Google Shape;107;g2dca3f5cd6e_0_50"/>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8" name="Google Shape;108;g2dca3f5cd6e_0_50"/>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 name="Google Shape;109;g2dca3f5cd6e_0_50"/>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 name="Google Shape;110;g2dca3f5cd6e_0_50"/>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 name="Google Shape;111;g2dca3f5cd6e_0_50"/>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2" name="Google Shape;112;g2dca3f5cd6e_0_50"/>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 name="Google Shape;113;g2dca3f5cd6e_0_50"/>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 name="Google Shape;114;g2dca3f5cd6e_0_50"/>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5" name="Google Shape;115;g2dca3f5cd6e_0_50"/>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 name="Google Shape;116;g2dca3f5cd6e_0_50"/>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 name="Google Shape;117;g2dca3f5cd6e_0_50"/>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18" name="Google Shape;118;g2dca3f5cd6e_0_50"/>
          <p:cNvSpPr txBox="1"/>
          <p:nvPr/>
        </p:nvSpPr>
        <p:spPr>
          <a:xfrm>
            <a:off x="3305906" y="1462452"/>
            <a:ext cx="656400" cy="240000"/>
          </a:xfrm>
          <a:prstGeom prst="rect">
            <a:avLst/>
          </a:prstGeom>
          <a:noFill/>
          <a:ln>
            <a:noFill/>
          </a:ln>
        </p:spPr>
        <p:txBody>
          <a:bodyPr spcFirstLastPara="1" wrap="square" lIns="62175" tIns="31075" rIns="62175" bIns="31075" anchor="t" anchorCtr="0">
            <a:spAutoFit/>
          </a:bodyPr>
          <a:lstStyle/>
          <a:p>
            <a:pPr marL="0" marR="0" lvl="0" indent="0" algn="ctr" rtl="0">
              <a:lnSpc>
                <a:spcPct val="105714"/>
              </a:lnSpc>
              <a:spcBef>
                <a:spcPts val="0"/>
              </a:spcBef>
              <a:spcAft>
                <a:spcPts val="0"/>
              </a:spcAft>
              <a:buClr>
                <a:srgbClr val="000000"/>
              </a:buClr>
              <a:buSzPts val="1152"/>
              <a:buFont typeface="Arial"/>
              <a:buNone/>
            </a:pPr>
            <a:r>
              <a:rPr lang="fr-FR" sz="1152" b="0" i="0" u="none" strike="noStrike" cap="none">
                <a:solidFill>
                  <a:schemeClr val="dk1"/>
                </a:solidFill>
                <a:latin typeface="Arial"/>
                <a:ea typeface="Arial"/>
                <a:cs typeface="Arial"/>
                <a:sym typeface="Arial"/>
              </a:rPr>
              <a:t>45 min</a:t>
            </a:r>
            <a:endParaRPr sz="1152" b="0" i="0" u="none" strike="noStrike" cap="none">
              <a:solidFill>
                <a:schemeClr val="dk1"/>
              </a:solidFill>
              <a:latin typeface="Arial"/>
              <a:ea typeface="Arial"/>
              <a:cs typeface="Arial"/>
              <a:sym typeface="Arial"/>
            </a:endParaRPr>
          </a:p>
        </p:txBody>
      </p:sp>
      <p:grpSp>
        <p:nvGrpSpPr>
          <p:cNvPr id="119" name="Google Shape;119;g2dca3f5cd6e_0_50"/>
          <p:cNvGrpSpPr/>
          <p:nvPr/>
        </p:nvGrpSpPr>
        <p:grpSpPr>
          <a:xfrm>
            <a:off x="3133672" y="3243444"/>
            <a:ext cx="251987" cy="252367"/>
            <a:chOff x="6259175" y="1559008"/>
            <a:chExt cx="271743" cy="272093"/>
          </a:xfrm>
        </p:grpSpPr>
        <p:sp>
          <p:nvSpPr>
            <p:cNvPr id="120" name="Google Shape;120;g2dca3f5cd6e_0_50"/>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 name="Google Shape;121;g2dca3f5cd6e_0_50"/>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 name="Google Shape;122;g2dca3f5cd6e_0_50"/>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 name="Google Shape;123;g2dca3f5cd6e_0_50"/>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4" name="Google Shape;124;g2dca3f5cd6e_0_50"/>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 name="Google Shape;125;g2dca3f5cd6e_0_50"/>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6" name="Google Shape;126;g2dca3f5cd6e_0_50"/>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7" name="Google Shape;127;g2dca3f5cd6e_0_50"/>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8" name="Google Shape;128;g2dca3f5cd6e_0_50"/>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9" name="Google Shape;129;g2dca3f5cd6e_0_50"/>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0" name="Google Shape;130;g2dca3f5cd6e_0_50"/>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 name="Google Shape;131;g2dca3f5cd6e_0_50"/>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 name="Google Shape;132;g2dca3f5cd6e_0_50"/>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 name="Google Shape;133;g2dca3f5cd6e_0_50"/>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 name="Google Shape;134;g2dca3f5cd6e_0_50"/>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 name="Google Shape;135;g2dca3f5cd6e_0_50"/>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6" name="Google Shape;136;g2dca3f5cd6e_0_50"/>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AAC7C7"/>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7" name="Google Shape;137;g2dca3f5cd6e_0_50"/>
          <p:cNvSpPr txBox="1"/>
          <p:nvPr/>
        </p:nvSpPr>
        <p:spPr>
          <a:xfrm>
            <a:off x="1038419" y="4679503"/>
            <a:ext cx="7710900" cy="216600"/>
          </a:xfrm>
          <a:prstGeom prst="rect">
            <a:avLst/>
          </a:prstGeom>
          <a:noFill/>
          <a:ln>
            <a:noFill/>
          </a:ln>
        </p:spPr>
        <p:txBody>
          <a:bodyPr spcFirstLastPara="1" wrap="square" lIns="61200" tIns="31075" rIns="62175" bIns="3107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1"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55504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B06E67-3C00-3DC7-6A36-82F66EAC6780}"/>
              </a:ext>
            </a:extLst>
          </p:cNvPr>
          <p:cNvSpPr>
            <a:spLocks noGrp="1"/>
          </p:cNvSpPr>
          <p:nvPr>
            <p:ph type="body" sz="quarter" idx="13"/>
          </p:nvPr>
        </p:nvSpPr>
        <p:spPr>
          <a:xfrm>
            <a:off x="418676" y="266656"/>
            <a:ext cx="8041217" cy="902992"/>
          </a:xfrm>
        </p:spPr>
        <p:txBody>
          <a:bodyPr>
            <a:normAutofit/>
          </a:bodyPr>
          <a:lstStyle/>
          <a:p>
            <a:r>
              <a:rPr lang="fr-FR" sz="2400" b="1" kern="0" dirty="0">
                <a:solidFill>
                  <a:srgbClr val="00869D"/>
                </a:solidFill>
                <a:latin typeface="Arial"/>
                <a:ea typeface="+mn-ea"/>
                <a:cs typeface="Arial"/>
              </a:rPr>
              <a:t>Question 1- Selon vous, quel est le principal financeur des </a:t>
            </a:r>
            <a:r>
              <a:rPr lang="fr-FR" sz="2400" b="1" kern="0" dirty="0" err="1">
                <a:solidFill>
                  <a:srgbClr val="00869D"/>
                </a:solidFill>
                <a:latin typeface="Arial"/>
                <a:ea typeface="+mn-ea"/>
                <a:cs typeface="Arial"/>
              </a:rPr>
              <a:t>SaFN</a:t>
            </a:r>
            <a:r>
              <a:rPr lang="fr-FR" sz="2400" b="1" kern="0" dirty="0">
                <a:solidFill>
                  <a:srgbClr val="00869D"/>
                </a:solidFill>
                <a:latin typeface="Arial"/>
                <a:ea typeface="+mn-ea"/>
                <a:cs typeface="Arial"/>
              </a:rPr>
              <a:t>? </a:t>
            </a:r>
          </a:p>
        </p:txBody>
      </p:sp>
      <p:sp>
        <p:nvSpPr>
          <p:cNvPr id="4" name="ZoneTexte 3">
            <a:extLst>
              <a:ext uri="{FF2B5EF4-FFF2-40B4-BE49-F238E27FC236}">
                <a16:creationId xmlns:a16="http://schemas.microsoft.com/office/drawing/2014/main" id="{ADDEA16F-9556-097D-0BD4-C272055D8AAB}"/>
              </a:ext>
            </a:extLst>
          </p:cNvPr>
          <p:cNvSpPr txBox="1"/>
          <p:nvPr/>
        </p:nvSpPr>
        <p:spPr>
          <a:xfrm>
            <a:off x="418676" y="1339180"/>
            <a:ext cx="4572000" cy="738664"/>
          </a:xfrm>
          <a:prstGeom prst="rect">
            <a:avLst/>
          </a:prstGeom>
          <a:noFill/>
        </p:spPr>
        <p:txBody>
          <a:bodyPr wrap="square">
            <a:spAutoFit/>
          </a:bodyPr>
          <a:lstStyle/>
          <a:p>
            <a:pPr marL="342900" indent="-342900" algn="just">
              <a:buFont typeface="+mj-lt"/>
              <a:buAutoNum type="alphaUcPeriod"/>
            </a:pPr>
            <a:r>
              <a:rPr lang="fr-FR" sz="1400" b="1" dirty="0">
                <a:solidFill>
                  <a:srgbClr val="84BE41"/>
                </a:solidFill>
                <a:latin typeface="+mj-lt"/>
              </a:rPr>
              <a:t> Les Financeurs Publics</a:t>
            </a:r>
          </a:p>
          <a:p>
            <a:pPr marL="342900" indent="-342900" algn="just">
              <a:buFont typeface="+mj-lt"/>
              <a:buAutoNum type="alphaUcPeriod"/>
            </a:pPr>
            <a:r>
              <a:rPr lang="fr-FR" sz="1400" b="1" dirty="0">
                <a:solidFill>
                  <a:srgbClr val="84BE41"/>
                </a:solidFill>
                <a:latin typeface="+mj-lt"/>
              </a:rPr>
              <a:t>Les acteurs privés </a:t>
            </a:r>
          </a:p>
          <a:p>
            <a:pPr marL="342900" indent="-342900" algn="just">
              <a:buFont typeface="+mj-lt"/>
              <a:buAutoNum type="alphaUcPeriod"/>
            </a:pPr>
            <a:r>
              <a:rPr lang="fr-FR" sz="1400" b="1" dirty="0">
                <a:solidFill>
                  <a:srgbClr val="84BE41"/>
                </a:solidFill>
                <a:latin typeface="+mj-lt"/>
              </a:rPr>
              <a:t>Les citoyens </a:t>
            </a:r>
            <a:endParaRPr lang="fr-FR" sz="1400" dirty="0">
              <a:solidFill>
                <a:schemeClr val="tx1">
                  <a:lumMod val="50000"/>
                  <a:lumOff val="50000"/>
                </a:schemeClr>
              </a:solidFill>
              <a:latin typeface="+mj-lt"/>
            </a:endParaRPr>
          </a:p>
        </p:txBody>
      </p:sp>
      <p:sp>
        <p:nvSpPr>
          <p:cNvPr id="5" name="ZoneTexte 4">
            <a:extLst>
              <a:ext uri="{FF2B5EF4-FFF2-40B4-BE49-F238E27FC236}">
                <a16:creationId xmlns:a16="http://schemas.microsoft.com/office/drawing/2014/main" id="{27F4F276-758C-2E6B-1E70-63A812E66238}"/>
              </a:ext>
            </a:extLst>
          </p:cNvPr>
          <p:cNvSpPr txBox="1"/>
          <p:nvPr/>
        </p:nvSpPr>
        <p:spPr>
          <a:xfrm>
            <a:off x="480428" y="2192933"/>
            <a:ext cx="7917711" cy="1360968"/>
          </a:xfrm>
          <a:prstGeom prst="rect">
            <a:avLst/>
          </a:prstGeom>
          <a:noFill/>
        </p:spPr>
        <p:txBody>
          <a:bodyPr wrap="square" rtlCol="0">
            <a:noAutofit/>
          </a:bodyPr>
          <a:lstStyle/>
          <a:p>
            <a:pPr marL="285750" indent="-285750" algn="just">
              <a:buFont typeface="Wingdings" panose="05000000000000000000" pitchFamily="2" charset="2"/>
              <a:buChar char="ü"/>
            </a:pPr>
            <a:r>
              <a:rPr lang="fr-FR" sz="1200" dirty="0"/>
              <a:t>La réponse correcte est la réponse A. </a:t>
            </a:r>
          </a:p>
          <a:p>
            <a:pPr algn="just"/>
            <a:endParaRPr lang="fr-FR" sz="1200" dirty="0"/>
          </a:p>
          <a:p>
            <a:pPr algn="just"/>
            <a:r>
              <a:rPr lang="fr-FR" sz="1200" dirty="0"/>
              <a:t>En effet, en 2022, parmi les montants alloués aux </a:t>
            </a:r>
            <a:r>
              <a:rPr lang="fr-FR" sz="1200" dirty="0" err="1"/>
              <a:t>SfN</a:t>
            </a:r>
            <a:r>
              <a:rPr lang="fr-FR" sz="1200" dirty="0"/>
              <a:t>, </a:t>
            </a:r>
            <a:r>
              <a:rPr lang="fr-FR" sz="1200" b="1" dirty="0"/>
              <a:t>plus de 83% provenaient de financements publics </a:t>
            </a:r>
            <a:r>
              <a:rPr lang="fr-FR" sz="1200" dirty="0"/>
              <a:t>(United Nations </a:t>
            </a:r>
            <a:r>
              <a:rPr lang="fr-FR" sz="1200" dirty="0" err="1"/>
              <a:t>Environment</a:t>
            </a:r>
            <a:r>
              <a:rPr lang="fr-FR" sz="1200" dirty="0"/>
              <a:t> Programme, 2022). Ces données révèlent que ces actions sont aujourd’hui majoritairement portées par des politiques publiques. </a:t>
            </a:r>
          </a:p>
          <a:p>
            <a:pPr algn="just"/>
            <a:endParaRPr lang="fr-FR" sz="1200" dirty="0"/>
          </a:p>
          <a:p>
            <a:pPr algn="just"/>
            <a:r>
              <a:rPr lang="fr-FR" sz="1200" dirty="0"/>
              <a:t>Ces projets renvoient à </a:t>
            </a:r>
            <a:r>
              <a:rPr lang="fr-FR" sz="1200" b="1" dirty="0"/>
              <a:t>une vision systémique et à des compétences qui sont habituellement détenues par l’État </a:t>
            </a:r>
            <a:r>
              <a:rPr lang="fr-FR" sz="1200" dirty="0"/>
              <a:t>et les collectivités territoriales (aménagement du territoire, gestion des risques, …). La justification de ces financements publics est d’autant plus probante que les projets produisent </a:t>
            </a:r>
            <a:r>
              <a:rPr lang="fr-FR" sz="1200" b="1" dirty="0"/>
              <a:t>des </a:t>
            </a:r>
            <a:r>
              <a:rPr lang="fr-FR" sz="1200" b="1" dirty="0" err="1"/>
              <a:t>co</a:t>
            </a:r>
            <a:r>
              <a:rPr lang="fr-FR" sz="1200" b="1" dirty="0"/>
              <a:t>-bénéfices qui permettront une amélioration des conditions de vie des populations. </a:t>
            </a:r>
          </a:p>
        </p:txBody>
      </p:sp>
    </p:spTree>
    <p:extLst>
      <p:ext uri="{BB962C8B-B14F-4D97-AF65-F5344CB8AC3E}">
        <p14:creationId xmlns:p14="http://schemas.microsoft.com/office/powerpoint/2010/main" val="884158130"/>
      </p:ext>
    </p:extLst>
  </p:cSld>
  <p:clrMapOvr>
    <a:masterClrMapping/>
  </p:clrMapOvr>
</p:sld>
</file>

<file path=ppt/theme/theme1.xml><?xml version="1.0" encoding="utf-8"?>
<a:theme xmlns:a="http://schemas.openxmlformats.org/drawingml/2006/main" name="COUVERTUR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RE-SESSIO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U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RE-SESSIO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4b8b433-5727-4a90-aa2c-4819f75ba80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B90CBD63BC694DA6A2E0230EE539C2" ma:contentTypeVersion="16" ma:contentTypeDescription="Create a new document." ma:contentTypeScope="" ma:versionID="78ec9024a8978cf7bdf2bf9626f2dd78">
  <xsd:schema xmlns:xsd="http://www.w3.org/2001/XMLSchema" xmlns:xs="http://www.w3.org/2001/XMLSchema" xmlns:p="http://schemas.microsoft.com/office/2006/metadata/properties" xmlns:ns3="04b8b433-5727-4a90-aa2c-4819f75ba809" xmlns:ns4="6892d0a1-f666-4c80-bb34-0bb033bc9967" targetNamespace="http://schemas.microsoft.com/office/2006/metadata/properties" ma:root="true" ma:fieldsID="20279203d63807b38146dd8a453ee13d" ns3:_="" ns4:_="">
    <xsd:import namespace="04b8b433-5727-4a90-aa2c-4819f75ba809"/>
    <xsd:import namespace="6892d0a1-f666-4c80-bb34-0bb033bc996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ystemTags"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8b433-5727-4a90-aa2c-4819f75ba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92d0a1-f666-4c80-bb34-0bb033bc99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781D1B-3CF2-4398-9801-7F2BBEA3A742}">
  <ds:schemaRefs>
    <ds:schemaRef ds:uri="04b8b433-5727-4a90-aa2c-4819f75ba809"/>
    <ds:schemaRef ds:uri="6892d0a1-f666-4c80-bb34-0bb033bc99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CDDF61-BC09-465D-BB0D-321C8CECD89B}">
  <ds:schemaRefs>
    <ds:schemaRef ds:uri="http://schemas.microsoft.com/sharepoint/v3/contenttype/forms"/>
  </ds:schemaRefs>
</ds:datastoreItem>
</file>

<file path=customXml/itemProps3.xml><?xml version="1.0" encoding="utf-8"?>
<ds:datastoreItem xmlns:ds="http://schemas.openxmlformats.org/officeDocument/2006/customXml" ds:itemID="{F92E5828-9C91-419D-9EB2-90CAC7FE4359}">
  <ds:schemaRefs>
    <ds:schemaRef ds:uri="04b8b433-5727-4a90-aa2c-4819f75ba809"/>
    <ds:schemaRef ds:uri="6892d0a1-f666-4c80-bb34-0bb033bc99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2597</Words>
  <Application>Microsoft Office PowerPoint</Application>
  <PresentationFormat>Affichage à l'écran (16:9)</PresentationFormat>
  <Paragraphs>153</Paragraphs>
  <Slides>22</Slides>
  <Notes>8</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22</vt:i4>
      </vt:variant>
    </vt:vector>
  </HeadingPairs>
  <TitlesOfParts>
    <vt:vector size="31" baseType="lpstr">
      <vt:lpstr>Arial</vt:lpstr>
      <vt:lpstr>Avenir</vt:lpstr>
      <vt:lpstr>Calibri</vt:lpstr>
      <vt:lpstr>Heebo Light</vt:lpstr>
      <vt:lpstr>Wingdings</vt:lpstr>
      <vt:lpstr>COUVERTURE</vt:lpstr>
      <vt:lpstr>TITRE-SESSION</vt:lpstr>
      <vt:lpstr>CONTENUS</vt:lpstr>
      <vt:lpstr>1_TITRE-SESSION</vt:lpstr>
      <vt:lpstr>Présentation PowerPoint</vt:lpstr>
      <vt:lpstr>" Financements publics/privés : engagés ensemble pour plus de SfN  dans les territoires ! » </vt:lpstr>
      <vt:lpstr>Les Agences de l’eau</vt:lpstr>
      <vt:lpstr>Un outil technique et financier au service de la gestion de l’eau, des milieux et de la biodiversité</vt:lpstr>
      <vt:lpstr>Un outil technique et financier au service de la gestion de l’eau, des milieux et de la biodiversité</vt:lpstr>
      <vt:lpstr>Un outil technique et financier au service de la gestion de l’eau, des milieux et de la biodiversité</vt:lpstr>
      <vt:lpstr>Super Quizz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programme Nature 2050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 Waroux</dc:creator>
  <cp:lastModifiedBy>Etienne COMBES</cp:lastModifiedBy>
  <cp:revision>40</cp:revision>
  <dcterms:created xsi:type="dcterms:W3CDTF">2022-09-21T07:32:35Z</dcterms:created>
  <dcterms:modified xsi:type="dcterms:W3CDTF">2024-06-20T08:06:44Z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0x010100FDB90CBD63BC694DA6A2E0230EE539C2</vt:lpwstr>
  </property>
</Properties>
</file>