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2" r:id="rId2"/>
  </p:sldMasterIdLst>
  <p:notesMasterIdLst>
    <p:notesMasterId r:id="rId6"/>
  </p:notesMasterIdLst>
  <p:sldIdLst>
    <p:sldId id="257" r:id="rId3"/>
    <p:sldId id="258" r:id="rId4"/>
    <p:sldId id="261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7QDV3EOzcWkhES+XCvsWjUuMO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slide" Target="slides/slide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486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ctrTitle"/>
          </p:nvPr>
        </p:nvSpPr>
        <p:spPr>
          <a:xfrm>
            <a:off x="0" y="906455"/>
            <a:ext cx="9144000" cy="1895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99"/>
              </a:buClr>
              <a:buSzPts val="4000"/>
              <a:buFont typeface="Arial"/>
              <a:buNone/>
              <a:defRPr sz="4000" b="1" i="0">
                <a:solidFill>
                  <a:srgbClr val="004A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ubTitle" idx="1"/>
          </p:nvPr>
        </p:nvSpPr>
        <p:spPr>
          <a:xfrm>
            <a:off x="1" y="3075387"/>
            <a:ext cx="9143999" cy="1679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5B32E"/>
              </a:buClr>
              <a:buSzPts val="2000"/>
              <a:buNone/>
              <a:defRPr sz="2000" b="0" i="0">
                <a:solidFill>
                  <a:srgbClr val="65B32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23" name="Google Shape;23;p9"/>
          <p:cNvCxnSpPr/>
          <p:nvPr/>
        </p:nvCxnSpPr>
        <p:spPr>
          <a:xfrm>
            <a:off x="4303987" y="2945294"/>
            <a:ext cx="536027" cy="0"/>
          </a:xfrm>
          <a:prstGeom prst="straightConnector1">
            <a:avLst/>
          </a:prstGeom>
          <a:noFill/>
          <a:ln w="28575" cap="rnd" cmpd="sng">
            <a:solidFill>
              <a:srgbClr val="65B32E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Titre et contenu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>
            <a:spLocks noGrp="1"/>
          </p:cNvSpPr>
          <p:nvPr>
            <p:ph type="title"/>
          </p:nvPr>
        </p:nvSpPr>
        <p:spPr>
          <a:xfrm>
            <a:off x="123567" y="262394"/>
            <a:ext cx="8872150" cy="954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99"/>
              </a:buClr>
              <a:buSzPts val="3200"/>
              <a:buFont typeface="Arial"/>
              <a:buNone/>
              <a:defRPr sz="3200" b="1" i="0">
                <a:solidFill>
                  <a:srgbClr val="004A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1"/>
          </p:nvPr>
        </p:nvSpPr>
        <p:spPr>
          <a:xfrm>
            <a:off x="123567" y="1794092"/>
            <a:ext cx="8872151" cy="3184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5B32E"/>
              </a:buClr>
              <a:buSzPts val="1400"/>
              <a:buChar char="•"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Char char="•"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Char char="•"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Char char="•"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Char char="•"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2"/>
          </p:nvPr>
        </p:nvSpPr>
        <p:spPr>
          <a:xfrm>
            <a:off x="123567" y="1351722"/>
            <a:ext cx="8872150" cy="361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5B32E"/>
              </a:buClr>
              <a:buSzPts val="1600"/>
              <a:buFont typeface="Arial"/>
              <a:buNone/>
              <a:defRPr sz="1600" b="1" i="0">
                <a:solidFill>
                  <a:srgbClr val="65B32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5C11F"/>
              </a:buClr>
              <a:buSzPts val="1400"/>
              <a:buFont typeface="Calibri"/>
              <a:buNone/>
              <a:defRPr sz="1400" b="1">
                <a:solidFill>
                  <a:srgbClr val="95C11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5C11F"/>
              </a:buClr>
              <a:buSzPts val="1400"/>
              <a:buFont typeface="Calibri"/>
              <a:buNone/>
              <a:defRPr sz="1400" b="1">
                <a:solidFill>
                  <a:srgbClr val="95C11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5C11F"/>
              </a:buClr>
              <a:buSzPts val="1400"/>
              <a:buFont typeface="Calibri"/>
              <a:buNone/>
              <a:defRPr sz="1400" b="1">
                <a:solidFill>
                  <a:srgbClr val="95C11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5C11F"/>
              </a:buClr>
              <a:buSzPts val="1400"/>
              <a:buFont typeface="Calibri"/>
              <a:buNone/>
              <a:defRPr sz="1400" b="1">
                <a:solidFill>
                  <a:srgbClr val="95C11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19" name="Google Shape;1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3" y="914"/>
            <a:ext cx="9142373" cy="514167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30" name="Google Shape;3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3" y="914"/>
            <a:ext cx="9142373" cy="514167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"/>
          <p:cNvSpPr txBox="1">
            <a:spLocks noGrp="1"/>
          </p:cNvSpPr>
          <p:nvPr>
            <p:ph type="ctrTitle"/>
          </p:nvPr>
        </p:nvSpPr>
        <p:spPr>
          <a:xfrm>
            <a:off x="0" y="906455"/>
            <a:ext cx="9144000" cy="1895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99"/>
              </a:buClr>
              <a:buSzPts val="4400"/>
              <a:buFont typeface="Arial"/>
              <a:buNone/>
            </a:pPr>
            <a:r>
              <a:rPr lang="fr-FR" sz="4400" dirty="0"/>
              <a:t>Concilier gestion forestière,</a:t>
            </a:r>
            <a:br>
              <a:rPr lang="fr-FR" sz="4400" dirty="0"/>
            </a:br>
            <a:r>
              <a:rPr lang="fr-FR" sz="4400" dirty="0"/>
              <a:t>biodiversité et adaptation</a:t>
            </a:r>
            <a:br>
              <a:rPr lang="fr-FR" sz="4400" dirty="0"/>
            </a:br>
            <a:r>
              <a:rPr lang="fr-FR" sz="4400" dirty="0"/>
              <a:t>au changement climatique </a:t>
            </a:r>
            <a:endParaRPr dirty="0"/>
          </a:p>
        </p:txBody>
      </p:sp>
      <p:sp>
        <p:nvSpPr>
          <p:cNvPr id="52" name="Google Shape;52;p2"/>
          <p:cNvSpPr txBox="1">
            <a:spLocks noGrp="1"/>
          </p:cNvSpPr>
          <p:nvPr>
            <p:ph type="subTitle" idx="1"/>
          </p:nvPr>
        </p:nvSpPr>
        <p:spPr>
          <a:xfrm>
            <a:off x="1" y="3075387"/>
            <a:ext cx="9143999" cy="1679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B32E"/>
              </a:buClr>
              <a:buSzPts val="2000"/>
              <a:buNone/>
            </a:pPr>
            <a:r>
              <a:rPr lang="fr-FR" sz="3200" dirty="0"/>
              <a:t>L’exemple de la sylviculture mélangée</a:t>
            </a:r>
            <a:br>
              <a:rPr lang="fr-FR" sz="3200" dirty="0"/>
            </a:br>
            <a:r>
              <a:rPr lang="fr-FR" sz="3200" dirty="0"/>
              <a:t>à couvert continu</a:t>
            </a:r>
            <a:endParaRPr sz="3200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"/>
          <p:cNvSpPr txBox="1">
            <a:spLocks noGrp="1"/>
          </p:cNvSpPr>
          <p:nvPr>
            <p:ph type="title"/>
          </p:nvPr>
        </p:nvSpPr>
        <p:spPr>
          <a:xfrm>
            <a:off x="123567" y="81520"/>
            <a:ext cx="8872150" cy="718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99"/>
              </a:buClr>
              <a:buSzPts val="3200"/>
              <a:buFont typeface="Arial"/>
              <a:buNone/>
            </a:pPr>
            <a:r>
              <a:rPr lang="fr-FR" dirty="0"/>
              <a:t>Interventions</a:t>
            </a:r>
            <a:endParaRPr dirty="0"/>
          </a:p>
        </p:txBody>
      </p:sp>
      <p:sp>
        <p:nvSpPr>
          <p:cNvPr id="58" name="Google Shape;58;p3"/>
          <p:cNvSpPr txBox="1">
            <a:spLocks noGrp="1"/>
          </p:cNvSpPr>
          <p:nvPr>
            <p:ph type="body" idx="2"/>
          </p:nvPr>
        </p:nvSpPr>
        <p:spPr>
          <a:xfrm>
            <a:off x="123567" y="3801230"/>
            <a:ext cx="8872150" cy="361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B32E"/>
              </a:buClr>
              <a:buSzPts val="1600"/>
              <a:buFont typeface="Arial"/>
              <a:buNone/>
            </a:pPr>
            <a:r>
              <a:rPr lang="fr-FR" dirty="0"/>
              <a:t>Animation et compte-rendu</a:t>
            </a:r>
            <a:endParaRPr dirty="0"/>
          </a:p>
        </p:txBody>
      </p:sp>
      <p:sp>
        <p:nvSpPr>
          <p:cNvPr id="59" name="Google Shape;59;p3"/>
          <p:cNvSpPr txBox="1">
            <a:spLocks noGrp="1"/>
          </p:cNvSpPr>
          <p:nvPr>
            <p:ph type="body" idx="1"/>
          </p:nvPr>
        </p:nvSpPr>
        <p:spPr>
          <a:xfrm>
            <a:off x="123567" y="980522"/>
            <a:ext cx="8872151" cy="269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8113" lvl="0" indent="-13811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B32E"/>
              </a:buClr>
              <a:buSzPts val="1400"/>
              <a:buChar char="•"/>
            </a:pPr>
            <a: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  <a:t>Diagnostic de vulnérabilité et les enjeux en termes de gouvernance, de communication, </a:t>
            </a:r>
            <a:b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  <a:t>de partage de la forêt dans le cadre du site pilote ARTISAN. </a:t>
            </a:r>
            <a:b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b="1" dirty="0" err="1">
                <a:solidFill>
                  <a:srgbClr val="000000"/>
                </a:solidFill>
                <a:highlight>
                  <a:srgbClr val="FFFFFF"/>
                </a:highlight>
              </a:rPr>
              <a:t>Raphaële</a:t>
            </a: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fr-FR" b="1" dirty="0" err="1">
                <a:solidFill>
                  <a:srgbClr val="000000"/>
                </a:solidFill>
                <a:highlight>
                  <a:srgbClr val="FFFFFF"/>
                </a:highlight>
              </a:rPr>
              <a:t>Hemeryck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, chargée de mission Forêt et sylviculture, </a:t>
            </a:r>
            <a:b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Parc naturel régional des Pyrénées ariégeoises </a:t>
            </a:r>
            <a:endParaRPr i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138113" indent="-138113"/>
            <a: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  <a:t>Les principes de la sylviculture mélangée à couvert continu</a:t>
            </a:r>
            <a:r>
              <a:rPr lang="fr-FR" i="1" dirty="0"/>
              <a:t>. </a:t>
            </a:r>
            <a:br>
              <a:rPr lang="fr-FR" i="1" dirty="0"/>
            </a:b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Gilles </a:t>
            </a:r>
            <a:r>
              <a:rPr lang="fr-FR" b="1" dirty="0" err="1">
                <a:solidFill>
                  <a:srgbClr val="000000"/>
                </a:solidFill>
                <a:highlight>
                  <a:srgbClr val="FFFFFF"/>
                </a:highlight>
              </a:rPr>
              <a:t>Tierle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,</a:t>
            </a: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propriétaire forestier, </a:t>
            </a:r>
            <a:r>
              <a:rPr lang="fr-FR" b="0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membre du conseil d'administration de l'association </a:t>
            </a:r>
            <a:r>
              <a:rPr lang="fr-FR" b="1" i="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Pro Silva</a:t>
            </a:r>
          </a:p>
          <a:p>
            <a:pPr marL="138113" indent="-138113"/>
            <a: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  <a:t>30 années de gestion en sylviculture mélangée à couvert continu sur le massif d’Auberive</a:t>
            </a:r>
            <a:br>
              <a:rPr lang="fr-FR" i="1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b="1" i="0" dirty="0">
                <a:solidFill>
                  <a:srgbClr val="000000"/>
                </a:solidFill>
                <a:highlight>
                  <a:srgbClr val="FFFFFF"/>
                </a:highlight>
              </a:rPr>
              <a:t>Jean-Jacques </a:t>
            </a:r>
            <a:r>
              <a:rPr lang="fr-FR" b="1" i="0" dirty="0" err="1">
                <a:solidFill>
                  <a:srgbClr val="000000"/>
                </a:solidFill>
                <a:highlight>
                  <a:srgbClr val="FFFFFF"/>
                </a:highlight>
              </a:rPr>
              <a:t>Boutteaux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, responsable de l’unité territoriale d’Auberive &amp; groupe Cigogne noire,</a:t>
            </a:r>
            <a:b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Office national des forêts</a:t>
            </a:r>
            <a:b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i="0" dirty="0">
                <a:solidFill>
                  <a:srgbClr val="000000"/>
                </a:solidFill>
                <a:highlight>
                  <a:srgbClr val="FFFFFF"/>
                </a:highlight>
              </a:rPr>
              <a:t>et </a:t>
            </a:r>
            <a:r>
              <a:rPr lang="fr-FR" b="1" i="0" dirty="0">
                <a:solidFill>
                  <a:srgbClr val="000000"/>
                </a:solidFill>
                <a:highlight>
                  <a:srgbClr val="FFFFFF"/>
                </a:highlight>
              </a:rPr>
              <a:t>Guy </a:t>
            </a:r>
            <a:r>
              <a:rPr lang="fr-FR" b="1" i="0" dirty="0" err="1">
                <a:solidFill>
                  <a:srgbClr val="000000"/>
                </a:solidFill>
                <a:highlight>
                  <a:srgbClr val="FFFFFF"/>
                </a:highlight>
              </a:rPr>
              <a:t>Durantet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, vice-président du </a:t>
            </a: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Syndicat intercommunal de gestion forestière de la région d’Auberive 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(SIGFRA)</a:t>
            </a:r>
            <a:endParaRPr lang="fr-FR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lang="fr-FR" dirty="0"/>
          </a:p>
        </p:txBody>
      </p:sp>
      <p:sp>
        <p:nvSpPr>
          <p:cNvPr id="2" name="Google Shape;59;p3">
            <a:extLst>
              <a:ext uri="{FF2B5EF4-FFF2-40B4-BE49-F238E27FC236}">
                <a16:creationId xmlns:a16="http://schemas.microsoft.com/office/drawing/2014/main" id="{1021E274-345B-ABCA-7CAF-EFCF1CB076F2}"/>
              </a:ext>
            </a:extLst>
          </p:cNvPr>
          <p:cNvSpPr txBox="1">
            <a:spLocks/>
          </p:cNvSpPr>
          <p:nvPr/>
        </p:nvSpPr>
        <p:spPr>
          <a:xfrm>
            <a:off x="123566" y="4162978"/>
            <a:ext cx="8872151" cy="867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5B32E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5B32E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38113" indent="-138113"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Gilles Lecuir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, chargé d’études, Agence régionale de la Biodiversité en Île-de-France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138113" indent="-138113">
              <a:spcBef>
                <a:spcPts val="0"/>
              </a:spcBef>
            </a:pPr>
            <a:r>
              <a:rPr lang="fr-FR" b="1" dirty="0">
                <a:solidFill>
                  <a:srgbClr val="000000"/>
                </a:solidFill>
                <a:highlight>
                  <a:srgbClr val="FFFFFF"/>
                </a:highlight>
              </a:rPr>
              <a:t>Gabrielle Huart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, animatrice régionale Île-de-France - Life intégré ARTISAN, </a:t>
            </a:r>
            <a:b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</a:rPr>
              <a:t>Agence régionale de la Biodiversité en Île-de-France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"/>
          <p:cNvSpPr txBox="1">
            <a:spLocks noGrp="1"/>
          </p:cNvSpPr>
          <p:nvPr>
            <p:ph type="ctrTitle"/>
          </p:nvPr>
        </p:nvSpPr>
        <p:spPr>
          <a:xfrm>
            <a:off x="0" y="906455"/>
            <a:ext cx="9144000" cy="1895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99"/>
              </a:buClr>
              <a:buSzPts val="4400"/>
              <a:buFont typeface="Arial"/>
              <a:buNone/>
            </a:pPr>
            <a:r>
              <a:rPr lang="fr-FR" sz="4400" dirty="0"/>
              <a:t>Concilier gestion forestière,</a:t>
            </a:r>
            <a:br>
              <a:rPr lang="fr-FR" sz="4400" dirty="0"/>
            </a:br>
            <a:r>
              <a:rPr lang="fr-FR" sz="4400" dirty="0"/>
              <a:t>biodiversité et adaptation</a:t>
            </a:r>
            <a:br>
              <a:rPr lang="fr-FR" sz="4400" dirty="0"/>
            </a:br>
            <a:r>
              <a:rPr lang="fr-FR" sz="4400" dirty="0"/>
              <a:t>au changement climatique </a:t>
            </a:r>
            <a:endParaRPr dirty="0"/>
          </a:p>
        </p:txBody>
      </p:sp>
      <p:sp>
        <p:nvSpPr>
          <p:cNvPr id="52" name="Google Shape;52;p2"/>
          <p:cNvSpPr txBox="1">
            <a:spLocks noGrp="1"/>
          </p:cNvSpPr>
          <p:nvPr>
            <p:ph type="subTitle" idx="1"/>
          </p:nvPr>
        </p:nvSpPr>
        <p:spPr>
          <a:xfrm>
            <a:off x="1" y="3075387"/>
            <a:ext cx="9143999" cy="1679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B32E"/>
              </a:buClr>
              <a:buSzPts val="2000"/>
              <a:buNone/>
            </a:pPr>
            <a:r>
              <a:rPr lang="fr-FR" sz="3200" dirty="0"/>
              <a:t>L’exemple de la sylviculture mélangée</a:t>
            </a:r>
            <a:br>
              <a:rPr lang="fr-FR" sz="3200" dirty="0"/>
            </a:br>
            <a:r>
              <a:rPr lang="fr-FR" sz="3200" dirty="0"/>
              <a:t>à couvert continu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426642465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ITRE-SESS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U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Affichage à l'écran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TITRE-SESSION</vt:lpstr>
      <vt:lpstr>CONTENUS</vt:lpstr>
      <vt:lpstr>Concilier gestion forestière, biodiversité et adaptation au changement climatique </vt:lpstr>
      <vt:lpstr>Interventions</vt:lpstr>
      <vt:lpstr>Concilier gestion forestière, biodiversité et adaptation au changement climatique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Martin Waroux</dc:creator>
  <cp:lastModifiedBy>Gilles Lecuir</cp:lastModifiedBy>
  <cp:revision>1</cp:revision>
  <dcterms:created xsi:type="dcterms:W3CDTF">2022-09-21T07:32:35Z</dcterms:created>
  <dcterms:modified xsi:type="dcterms:W3CDTF">2024-06-10T16:29:07Z</dcterms:modified>
</cp:coreProperties>
</file>