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2" r:id="rId3"/>
    <p:sldMasterId id="2147483654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2" r:id="rId10"/>
    <p:sldId id="267" r:id="rId11"/>
    <p:sldId id="263" r:id="rId12"/>
    <p:sldId id="266" r:id="rId13"/>
    <p:sldId id="265" r:id="rId14"/>
    <p:sldId id="268" r:id="rId15"/>
    <p:sldId id="26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g7QDV3EOzcWkhES+XCvsWjUuMO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75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9620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350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949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752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ctrTitle"/>
          </p:nvPr>
        </p:nvSpPr>
        <p:spPr>
          <a:xfrm>
            <a:off x="0" y="906455"/>
            <a:ext cx="9144000" cy="189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ts val="4000"/>
              <a:buFont typeface="Arial"/>
              <a:buNone/>
              <a:defRPr sz="4000" b="1" i="0">
                <a:solidFill>
                  <a:srgbClr val="004A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ubTitle" idx="1"/>
          </p:nvPr>
        </p:nvSpPr>
        <p:spPr>
          <a:xfrm>
            <a:off x="1" y="3075387"/>
            <a:ext cx="9143999" cy="167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B32E"/>
              </a:buClr>
              <a:buSzPts val="2000"/>
              <a:buNone/>
              <a:defRPr sz="2000" b="0" i="0">
                <a:solidFill>
                  <a:srgbClr val="65B32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3" name="Google Shape;23;p9"/>
          <p:cNvCxnSpPr/>
          <p:nvPr/>
        </p:nvCxnSpPr>
        <p:spPr>
          <a:xfrm>
            <a:off x="4303987" y="2945294"/>
            <a:ext cx="536027" cy="0"/>
          </a:xfrm>
          <a:prstGeom prst="straightConnector1">
            <a:avLst/>
          </a:prstGeom>
          <a:noFill/>
          <a:ln w="28575" cap="rnd" cmpd="sng">
            <a:solidFill>
              <a:srgbClr val="65B32E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>
            <a:spLocks noGrp="1"/>
          </p:cNvSpPr>
          <p:nvPr>
            <p:ph type="title"/>
          </p:nvPr>
        </p:nvSpPr>
        <p:spPr>
          <a:xfrm>
            <a:off x="123567" y="262394"/>
            <a:ext cx="8872150" cy="95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ts val="3200"/>
              <a:buFont typeface="Arial"/>
              <a:buNone/>
              <a:defRPr sz="3200" b="1" i="0">
                <a:solidFill>
                  <a:srgbClr val="004A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1"/>
          </p:nvPr>
        </p:nvSpPr>
        <p:spPr>
          <a:xfrm>
            <a:off x="123567" y="1794092"/>
            <a:ext cx="8872151" cy="318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B32E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5B32E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5B32E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5B32E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5B32E"/>
              </a:buClr>
              <a:buSzPts val="1400"/>
              <a:buChar char="•"/>
              <a:def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2"/>
          </p:nvPr>
        </p:nvSpPr>
        <p:spPr>
          <a:xfrm>
            <a:off x="123567" y="1351722"/>
            <a:ext cx="8872150" cy="36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B32E"/>
              </a:buClr>
              <a:buSzPts val="1600"/>
              <a:buFont typeface="Arial"/>
              <a:buNone/>
              <a:defRPr sz="1600" b="1" i="0">
                <a:solidFill>
                  <a:srgbClr val="65B32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C11F"/>
              </a:buClr>
              <a:buSzPts val="1400"/>
              <a:buFont typeface="Calibri"/>
              <a:buNone/>
              <a:defRPr sz="1400" b="1">
                <a:solidFill>
                  <a:srgbClr val="95C11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C11F"/>
              </a:buClr>
              <a:buSzPts val="1400"/>
              <a:buFont typeface="Calibri"/>
              <a:buNone/>
              <a:defRPr sz="1400" b="1">
                <a:solidFill>
                  <a:srgbClr val="95C11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C11F"/>
              </a:buClr>
              <a:buSzPts val="1400"/>
              <a:buFont typeface="Calibri"/>
              <a:buNone/>
              <a:defRPr sz="1400" b="1">
                <a:solidFill>
                  <a:srgbClr val="95C11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C11F"/>
              </a:buClr>
              <a:buSzPts val="1400"/>
              <a:buFont typeface="Calibri"/>
              <a:buNone/>
              <a:defRPr sz="1400" b="1">
                <a:solidFill>
                  <a:srgbClr val="95C11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1" name="Google Shape;1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6" y="1676"/>
            <a:ext cx="9139667" cy="51401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9" name="Google Shape;1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" y="914"/>
            <a:ext cx="9142373" cy="514167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30" name="Google Shape;3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" y="914"/>
            <a:ext cx="9142373" cy="514167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41" name="Google Shape;4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" y="914"/>
            <a:ext cx="9142373" cy="514167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 txBox="1">
            <a:spLocks noGrp="1"/>
          </p:cNvSpPr>
          <p:nvPr>
            <p:ph type="title"/>
          </p:nvPr>
        </p:nvSpPr>
        <p:spPr>
          <a:xfrm>
            <a:off x="123567" y="262394"/>
            <a:ext cx="8872150" cy="95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ts val="3200"/>
              <a:buFont typeface="Arial"/>
              <a:buNone/>
            </a:pPr>
            <a:r>
              <a:rPr lang="fr-FR" dirty="0"/>
              <a:t>Le déroulé des échanges </a:t>
            </a:r>
            <a:endParaRPr dirty="0"/>
          </a:p>
        </p:txBody>
      </p:sp>
      <p:sp>
        <p:nvSpPr>
          <p:cNvPr id="65" name="Google Shape;65;p4"/>
          <p:cNvSpPr txBox="1">
            <a:spLocks noGrp="1"/>
          </p:cNvSpPr>
          <p:nvPr>
            <p:ph type="body" idx="2"/>
          </p:nvPr>
        </p:nvSpPr>
        <p:spPr>
          <a:xfrm>
            <a:off x="295070" y="1339937"/>
            <a:ext cx="8872150" cy="36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B32E"/>
              </a:buClr>
              <a:buSzPts val="1600"/>
              <a:buFont typeface="Arial"/>
              <a:buNone/>
            </a:pPr>
            <a:r>
              <a:rPr lang="fr-FR" dirty="0"/>
              <a:t>45 min</a:t>
            </a:r>
            <a:endParaRPr dirty="0"/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295070" y="1716944"/>
            <a:ext cx="4758623" cy="316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38113" lvl="0" indent="-13811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r-FR" sz="1100" b="1" dirty="0"/>
              <a:t>Introduction à l’atelier et prise de connaissance du support </a:t>
            </a:r>
            <a:r>
              <a:rPr lang="fr-FR" sz="1100" dirty="0"/>
              <a:t>(10 min)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fr-FR" sz="1100" dirty="0"/>
          </a:p>
          <a:p>
            <a:pPr marL="138113" lvl="0" indent="-13811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r-FR" sz="1100" b="1" dirty="0"/>
              <a:t>Echanges en groupe sur le cas concret</a:t>
            </a:r>
            <a:r>
              <a:rPr lang="fr-FR" sz="1100" dirty="0"/>
              <a:t> (25 min)</a:t>
            </a:r>
          </a:p>
          <a:p>
            <a:pPr marL="138113" lvl="0" indent="-13811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endParaRPr lang="fr-FR" sz="11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sz="1000" dirty="0">
                <a:sym typeface="Wingdings" panose="05000000000000000000" pitchFamily="2" charset="2"/>
              </a:rPr>
              <a:t>L</a:t>
            </a:r>
            <a:r>
              <a:rPr lang="fr-FR" sz="1000" dirty="0"/>
              <a:t>es participants se placent en « conseillers » pour le territoire et échangent sur des pistes de solutions ou des bonnes pratiques à mettre en œuvre à partir de leurs propres connaissances et expériences.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fr-FR" sz="1100" dirty="0"/>
          </a:p>
          <a:p>
            <a:pPr marL="138113" indent="-138113">
              <a:lnSpc>
                <a:spcPct val="120000"/>
              </a:lnSpc>
              <a:spcBef>
                <a:spcPts val="0"/>
              </a:spcBef>
            </a:pPr>
            <a:r>
              <a:rPr lang="fr-FR" sz="1100" b="1" dirty="0"/>
              <a:t>Délibérations</a:t>
            </a:r>
            <a:r>
              <a:rPr lang="fr-FR" sz="1100" dirty="0"/>
              <a:t> (10 min) </a:t>
            </a:r>
          </a:p>
          <a:p>
            <a:pPr marL="138113" indent="-138113">
              <a:lnSpc>
                <a:spcPct val="120000"/>
              </a:lnSpc>
              <a:spcBef>
                <a:spcPts val="0"/>
              </a:spcBef>
            </a:pPr>
            <a:endParaRPr lang="fr-FR" sz="11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sz="1000" dirty="0">
                <a:solidFill>
                  <a:srgbClr val="000000"/>
                </a:solidFill>
              </a:rPr>
              <a:t>L</a:t>
            </a:r>
            <a:r>
              <a:rPr lang="fr-FR" sz="1000" b="0" i="0" dirty="0">
                <a:solidFill>
                  <a:srgbClr val="000000"/>
                </a:solidFill>
                <a:effectLst/>
              </a:rPr>
              <a:t>es participants sélectionnent 2 ou 3 pistes de solutions ou bonnes </a:t>
            </a:r>
            <a:r>
              <a:rPr lang="fr-FR" sz="1000" dirty="0"/>
              <a:t>pratiques</a:t>
            </a:r>
            <a:r>
              <a:rPr lang="fr-FR" sz="1000" b="0" i="0" dirty="0">
                <a:solidFill>
                  <a:srgbClr val="000000"/>
                </a:solidFill>
                <a:effectLst/>
              </a:rPr>
              <a:t> parmi les pistes identifiées par l’autre groupe travaillant sur le même cas.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100" dirty="0"/>
              <a:t>_________________________________________________________________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100" dirty="0"/>
          </a:p>
          <a:p>
            <a:pPr marL="138113" indent="-138113">
              <a:lnSpc>
                <a:spcPct val="120000"/>
              </a:lnSpc>
              <a:spcBef>
                <a:spcPts val="0"/>
              </a:spcBef>
            </a:pPr>
            <a:r>
              <a:rPr lang="fr-FR" sz="1100" b="1" dirty="0"/>
              <a:t>Restitution et conclusion </a:t>
            </a:r>
            <a:r>
              <a:rPr lang="fr-FR" sz="1100" dirty="0"/>
              <a:t>(15 min)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1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fr-FR" sz="1000" dirty="0">
                <a:solidFill>
                  <a:srgbClr val="000000"/>
                </a:solidFill>
              </a:rPr>
              <a:t>C</a:t>
            </a:r>
            <a:r>
              <a:rPr lang="fr-FR" sz="1000" b="0" i="0" dirty="0">
                <a:solidFill>
                  <a:srgbClr val="000000"/>
                </a:solidFill>
                <a:effectLst/>
              </a:rPr>
              <a:t>haque groupe choisi un porte-parole qui explique en 2 minutes quelles sont les solutions retenues par le groupe et pour quelles raisons. </a:t>
            </a:r>
          </a:p>
        </p:txBody>
      </p:sp>
      <p:pic>
        <p:nvPicPr>
          <p:cNvPr id="3" name="Image 2" descr="Une image contenant dessin, Dessin d’enfant, illustration, clipart&#10;&#10;Description générée automatiquement">
            <a:extLst>
              <a:ext uri="{FF2B5EF4-FFF2-40B4-BE49-F238E27FC236}">
                <a16:creationId xmlns:a16="http://schemas.microsoft.com/office/drawing/2014/main" id="{60A5EF98-8295-73BF-F5A0-9855D04F5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71" y="1409903"/>
            <a:ext cx="2993331" cy="286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540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>
            <a:spLocks noGrp="1"/>
          </p:cNvSpPr>
          <p:nvPr>
            <p:ph type="ctrTitle" idx="4294967295"/>
          </p:nvPr>
        </p:nvSpPr>
        <p:spPr>
          <a:xfrm>
            <a:off x="236764" y="2177194"/>
            <a:ext cx="8662307" cy="14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ts val="4400"/>
              <a:buFont typeface="Arial"/>
              <a:buNone/>
            </a:pPr>
            <a:r>
              <a:rPr lang="fr-FR" b="1" dirty="0">
                <a:solidFill>
                  <a:srgbClr val="004A99"/>
                </a:solidFill>
                <a:latin typeface="Arial"/>
                <a:ea typeface="Arial"/>
                <a:cs typeface="Arial"/>
                <a:sym typeface="Arial"/>
              </a:rPr>
              <a:t>Restitution et conclusion</a:t>
            </a:r>
            <a:br>
              <a:rPr lang="fr-FR" sz="4400" b="1" i="0" u="none" strike="noStrike" cap="none" dirty="0">
                <a:solidFill>
                  <a:srgbClr val="004A9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4400" b="1" i="0" u="none" strike="noStrike" cap="none" dirty="0">
                <a:solidFill>
                  <a:srgbClr val="004A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2700" i="0" u="none" strike="noStrike" cap="none" dirty="0">
                <a:solidFill>
                  <a:srgbClr val="004A99"/>
                </a:solidFill>
                <a:latin typeface="Arial"/>
                <a:ea typeface="Arial"/>
                <a:cs typeface="Arial"/>
                <a:sym typeface="Arial"/>
              </a:rPr>
              <a:t>(15 min)</a:t>
            </a:r>
            <a:endParaRPr dirty="0"/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35A2C0D-7B3C-3413-DE06-C1ECBB904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875" y="92023"/>
            <a:ext cx="1259333" cy="656597"/>
          </a:xfrm>
          <a:prstGeom prst="rect">
            <a:avLst/>
          </a:prstGeom>
        </p:spPr>
      </p:pic>
      <p:pic>
        <p:nvPicPr>
          <p:cNvPr id="3" name="Picture 2" descr="Podgorica">
            <a:extLst>
              <a:ext uri="{FF2B5EF4-FFF2-40B4-BE49-F238E27FC236}">
                <a16:creationId xmlns:a16="http://schemas.microsoft.com/office/drawing/2014/main" id="{89066902-25F5-5AB3-EC11-89F076DE3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66" y="7843"/>
            <a:ext cx="1087094" cy="82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cclimaTerra – Comité Scientifique Régional sur le Changement Climatique">
            <a:extLst>
              <a:ext uri="{FF2B5EF4-FFF2-40B4-BE49-F238E27FC236}">
                <a16:creationId xmlns:a16="http://schemas.microsoft.com/office/drawing/2014/main" id="{8D87AD5D-BE9D-C2A5-56EF-C83AD5CCA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r="12589"/>
          <a:stretch/>
        </p:blipFill>
        <p:spPr bwMode="auto">
          <a:xfrm>
            <a:off x="6837218" y="7843"/>
            <a:ext cx="1877291" cy="84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56456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>
            <a:spLocks noGrp="1"/>
          </p:cNvSpPr>
          <p:nvPr>
            <p:ph type="ctrTitle" idx="4294967295"/>
          </p:nvPr>
        </p:nvSpPr>
        <p:spPr>
          <a:xfrm>
            <a:off x="236764" y="2177194"/>
            <a:ext cx="8662307" cy="14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ts val="4400"/>
              <a:buFont typeface="Arial"/>
              <a:buNone/>
            </a:pPr>
            <a:r>
              <a:rPr lang="fr-FR" b="1" dirty="0">
                <a:solidFill>
                  <a:srgbClr val="004A99"/>
                </a:solidFill>
                <a:latin typeface="Arial"/>
                <a:ea typeface="Arial"/>
                <a:cs typeface="Arial"/>
                <a:sym typeface="Arial"/>
              </a:rPr>
              <a:t>Merci !</a:t>
            </a:r>
            <a:endParaRPr dirty="0"/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5F502A13-DD90-AFB1-B79A-5EDA198D3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875" y="92023"/>
            <a:ext cx="1259333" cy="656597"/>
          </a:xfrm>
          <a:prstGeom prst="rect">
            <a:avLst/>
          </a:prstGeom>
        </p:spPr>
      </p:pic>
      <p:pic>
        <p:nvPicPr>
          <p:cNvPr id="3" name="Picture 2" descr="Podgorica">
            <a:extLst>
              <a:ext uri="{FF2B5EF4-FFF2-40B4-BE49-F238E27FC236}">
                <a16:creationId xmlns:a16="http://schemas.microsoft.com/office/drawing/2014/main" id="{48FEEAB3-C0EA-E932-97FD-7543856FA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66" y="7843"/>
            <a:ext cx="1087094" cy="82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cclimaTerra – Comité Scientifique Régional sur le Changement Climatique">
            <a:extLst>
              <a:ext uri="{FF2B5EF4-FFF2-40B4-BE49-F238E27FC236}">
                <a16:creationId xmlns:a16="http://schemas.microsoft.com/office/drawing/2014/main" id="{D28F7E0C-1A0D-3FE9-A3D3-277B31670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r="12589"/>
          <a:stretch/>
        </p:blipFill>
        <p:spPr bwMode="auto">
          <a:xfrm>
            <a:off x="6837218" y="7843"/>
            <a:ext cx="1877291" cy="84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90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 txBox="1">
            <a:spLocks noGrp="1"/>
          </p:cNvSpPr>
          <p:nvPr>
            <p:ph type="ctrTitle"/>
          </p:nvPr>
        </p:nvSpPr>
        <p:spPr>
          <a:xfrm>
            <a:off x="0" y="906455"/>
            <a:ext cx="9144000" cy="189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ts val="4400"/>
              <a:buFont typeface="Arial"/>
              <a:buNone/>
            </a:pPr>
            <a:r>
              <a:rPr lang="fr-FR" dirty="0"/>
              <a:t>Les SFN au service d’un territoire : l’estuaire de la Gironde</a:t>
            </a:r>
            <a:endParaRPr sz="3600" dirty="0"/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1" y="3075387"/>
            <a:ext cx="9143999" cy="167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B32E"/>
              </a:buClr>
              <a:buSzPts val="2000"/>
              <a:buNone/>
            </a:pPr>
            <a:r>
              <a:rPr lang="fr-FR" sz="2400" dirty="0"/>
              <a:t>Réduire les pressions sur l’eau et les milieux aquatiques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B32E"/>
              </a:buClr>
              <a:buSzPts val="2000"/>
              <a:buNone/>
            </a:pPr>
            <a:endParaRPr lang="fr-FR" sz="24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B32E"/>
              </a:buClr>
              <a:buSzPts val="2000"/>
              <a:buNone/>
            </a:pPr>
            <a:r>
              <a:rPr lang="fr-FR" sz="2400" dirty="0"/>
              <a:t>11h00 – 12h30</a:t>
            </a:r>
            <a:endParaRPr sz="2400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123567" y="262394"/>
            <a:ext cx="8872150" cy="95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ts val="3200"/>
              <a:buFont typeface="Arial"/>
              <a:buNone/>
            </a:pPr>
            <a:r>
              <a:rPr lang="fr-FR" dirty="0"/>
              <a:t>Les structures animatrices</a:t>
            </a:r>
            <a:endParaRPr dirty="0"/>
          </a:p>
        </p:txBody>
      </p:sp>
      <p:sp>
        <p:nvSpPr>
          <p:cNvPr id="58" name="Google Shape;58;p3"/>
          <p:cNvSpPr txBox="1">
            <a:spLocks noGrp="1"/>
          </p:cNvSpPr>
          <p:nvPr>
            <p:ph type="body" idx="2"/>
          </p:nvPr>
        </p:nvSpPr>
        <p:spPr>
          <a:xfrm>
            <a:off x="123567" y="1351722"/>
            <a:ext cx="8872150" cy="36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B32E"/>
              </a:buClr>
              <a:buSzPts val="1600"/>
              <a:buFont typeface="Arial"/>
              <a:buNone/>
            </a:pPr>
            <a:r>
              <a:rPr lang="fr-FR" dirty="0"/>
              <a:t>Un partenariat entre :</a:t>
            </a:r>
            <a:endParaRPr dirty="0"/>
          </a:p>
        </p:txBody>
      </p:sp>
      <p:sp>
        <p:nvSpPr>
          <p:cNvPr id="59" name="Google Shape;59;p3"/>
          <p:cNvSpPr txBox="1">
            <a:spLocks noGrp="1"/>
          </p:cNvSpPr>
          <p:nvPr>
            <p:ph type="body" idx="1"/>
          </p:nvPr>
        </p:nvSpPr>
        <p:spPr>
          <a:xfrm>
            <a:off x="286302" y="3601128"/>
            <a:ext cx="3050388" cy="127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5B32E"/>
              </a:buClr>
              <a:buSzPts val="1400"/>
              <a:buNone/>
            </a:pPr>
            <a:r>
              <a:rPr lang="fr-FR" b="1" dirty="0"/>
              <a:t>Le SMIDDEST</a:t>
            </a:r>
            <a:endParaRPr dirty="0"/>
          </a:p>
        </p:txBody>
      </p:sp>
      <p:sp>
        <p:nvSpPr>
          <p:cNvPr id="2" name="Google Shape;59;p3">
            <a:extLst>
              <a:ext uri="{FF2B5EF4-FFF2-40B4-BE49-F238E27FC236}">
                <a16:creationId xmlns:a16="http://schemas.microsoft.com/office/drawing/2014/main" id="{B413080C-B931-FB2B-0F1F-61B29C268573}"/>
              </a:ext>
            </a:extLst>
          </p:cNvPr>
          <p:cNvSpPr txBox="1">
            <a:spLocks/>
          </p:cNvSpPr>
          <p:nvPr/>
        </p:nvSpPr>
        <p:spPr>
          <a:xfrm>
            <a:off x="3214779" y="3601806"/>
            <a:ext cx="2464512" cy="127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B32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5B32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5B32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5B32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5B32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fr-FR" b="1" dirty="0"/>
              <a:t>Le FMA</a:t>
            </a:r>
            <a:endParaRPr lang="fr-FR" dirty="0"/>
          </a:p>
        </p:txBody>
      </p:sp>
      <p:sp>
        <p:nvSpPr>
          <p:cNvPr id="3" name="Google Shape;59;p3">
            <a:extLst>
              <a:ext uri="{FF2B5EF4-FFF2-40B4-BE49-F238E27FC236}">
                <a16:creationId xmlns:a16="http://schemas.microsoft.com/office/drawing/2014/main" id="{42B9445D-AF67-21A5-BE30-614EDE766602}"/>
              </a:ext>
            </a:extLst>
          </p:cNvPr>
          <p:cNvSpPr txBox="1">
            <a:spLocks/>
          </p:cNvSpPr>
          <p:nvPr/>
        </p:nvSpPr>
        <p:spPr>
          <a:xfrm>
            <a:off x="5679291" y="3560985"/>
            <a:ext cx="3110593" cy="127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B32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5B32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5B32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5B32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5B32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fr-FR" b="1" dirty="0"/>
              <a:t>L’association AcclimaTerra</a:t>
            </a:r>
          </a:p>
        </p:txBody>
      </p:sp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D8CCB068-5A42-2641-23A7-51938A115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49" y="2188325"/>
            <a:ext cx="2571097" cy="1340531"/>
          </a:xfrm>
          <a:prstGeom prst="rect">
            <a:avLst/>
          </a:prstGeom>
        </p:spPr>
      </p:pic>
      <p:pic>
        <p:nvPicPr>
          <p:cNvPr id="1026" name="Picture 2" descr="Podgorica">
            <a:extLst>
              <a:ext uri="{FF2B5EF4-FFF2-40B4-BE49-F238E27FC236}">
                <a16:creationId xmlns:a16="http://schemas.microsoft.com/office/drawing/2014/main" id="{92D428E0-B72A-E9C4-0172-60290C7C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975" y="2171771"/>
            <a:ext cx="1810120" cy="13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cclimaTerra – Comité Scientifique Régional sur le Changement Climatique">
            <a:extLst>
              <a:ext uri="{FF2B5EF4-FFF2-40B4-BE49-F238E27FC236}">
                <a16:creationId xmlns:a16="http://schemas.microsoft.com/office/drawing/2014/main" id="{D2E7E701-672A-44AE-7DAB-E75830F5C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r="12589"/>
          <a:stretch/>
        </p:blipFill>
        <p:spPr bwMode="auto">
          <a:xfrm>
            <a:off x="5679291" y="2151497"/>
            <a:ext cx="3110593" cy="139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 txBox="1">
            <a:spLocks noGrp="1"/>
          </p:cNvSpPr>
          <p:nvPr>
            <p:ph type="title"/>
          </p:nvPr>
        </p:nvSpPr>
        <p:spPr>
          <a:xfrm>
            <a:off x="123567" y="262394"/>
            <a:ext cx="8872150" cy="95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ts val="3200"/>
              <a:buFont typeface="Arial"/>
              <a:buNone/>
            </a:pPr>
            <a:r>
              <a:rPr lang="fr-FR" dirty="0"/>
              <a:t>Le déroulé de l’atelier</a:t>
            </a:r>
            <a:endParaRPr dirty="0"/>
          </a:p>
        </p:txBody>
      </p:sp>
      <p:sp>
        <p:nvSpPr>
          <p:cNvPr id="65" name="Google Shape;65;p4"/>
          <p:cNvSpPr txBox="1">
            <a:spLocks noGrp="1"/>
          </p:cNvSpPr>
          <p:nvPr>
            <p:ph type="body" idx="2"/>
          </p:nvPr>
        </p:nvSpPr>
        <p:spPr>
          <a:xfrm>
            <a:off x="295070" y="1339937"/>
            <a:ext cx="8872150" cy="36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B32E"/>
              </a:buClr>
              <a:buSzPts val="1600"/>
              <a:buFont typeface="Arial"/>
              <a:buNone/>
            </a:pPr>
            <a:r>
              <a:rPr lang="fr-FR" dirty="0"/>
              <a:t>1h30</a:t>
            </a:r>
            <a:endParaRPr dirty="0"/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295069" y="1847950"/>
            <a:ext cx="7414986" cy="316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8113" lvl="0" indent="-1381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r-FR" sz="2000" dirty="0"/>
              <a:t>Introduction (20min) et questions (5min)</a:t>
            </a:r>
            <a:endParaRPr sz="2000" dirty="0"/>
          </a:p>
          <a:p>
            <a:pPr marL="138113" lvl="0" indent="-13811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</a:pP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</a:rPr>
              <a:t>Réflexion collective autour de 3 cas concrets (45 min)</a:t>
            </a:r>
          </a:p>
          <a:p>
            <a:pPr marL="138113" lvl="0" indent="-13811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•"/>
            </a:pPr>
            <a:r>
              <a:rPr lang="fr-FR" sz="2000" dirty="0">
                <a:solidFill>
                  <a:srgbClr val="000000"/>
                </a:solidFill>
                <a:highlight>
                  <a:srgbClr val="FFFFFF"/>
                </a:highlight>
              </a:rPr>
              <a:t>Restitution et conclusion (15 min)</a:t>
            </a:r>
            <a:endParaRPr sz="2000" dirty="0"/>
          </a:p>
          <a:p>
            <a:pPr marL="138113" lvl="0" indent="-492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B32E"/>
              </a:buClr>
              <a:buSzPts val="1400"/>
              <a:buNone/>
            </a:pPr>
            <a:endParaRPr sz="2000" dirty="0"/>
          </a:p>
          <a:p>
            <a:pPr marL="138113" lvl="0" indent="-492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B32E"/>
              </a:buClr>
              <a:buSzPts val="1400"/>
              <a:buNone/>
            </a:pPr>
            <a:endParaRPr sz="2000" dirty="0"/>
          </a:p>
        </p:txBody>
      </p:sp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756E6440-E0B2-AFEB-A6E3-D55B4429E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93" y="4140328"/>
            <a:ext cx="1259333" cy="656597"/>
          </a:xfrm>
          <a:prstGeom prst="rect">
            <a:avLst/>
          </a:prstGeom>
        </p:spPr>
      </p:pic>
      <p:pic>
        <p:nvPicPr>
          <p:cNvPr id="9" name="Picture 2" descr="Podgorica">
            <a:extLst>
              <a:ext uri="{FF2B5EF4-FFF2-40B4-BE49-F238E27FC236}">
                <a16:creationId xmlns:a16="http://schemas.microsoft.com/office/drawing/2014/main" id="{6D807A6A-AA4F-8718-9418-3F1FA0ED6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37" y="4056148"/>
            <a:ext cx="1087094" cy="82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cclimaTerra – Comité Scientifique Régional sur le Changement Climatique">
            <a:extLst>
              <a:ext uri="{FF2B5EF4-FFF2-40B4-BE49-F238E27FC236}">
                <a16:creationId xmlns:a16="http://schemas.microsoft.com/office/drawing/2014/main" id="{1FCA165B-F159-493F-0234-35382CD9C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r="12589"/>
          <a:stretch/>
        </p:blipFill>
        <p:spPr bwMode="auto">
          <a:xfrm>
            <a:off x="3062342" y="4056148"/>
            <a:ext cx="1877291" cy="84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>
            <a:spLocks noGrp="1"/>
          </p:cNvSpPr>
          <p:nvPr>
            <p:ph type="ctrTitle" idx="4294967295"/>
          </p:nvPr>
        </p:nvSpPr>
        <p:spPr>
          <a:xfrm>
            <a:off x="236764" y="2177194"/>
            <a:ext cx="8662307" cy="14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ts val="4400"/>
              <a:buFont typeface="Arial"/>
              <a:buNone/>
            </a:pPr>
            <a:r>
              <a:rPr lang="fr-FR" sz="4400" b="1" i="0" u="none" strike="noStrike" cap="none" dirty="0">
                <a:solidFill>
                  <a:srgbClr val="004A99"/>
                </a:solidFill>
                <a:latin typeface="Arial"/>
                <a:ea typeface="Arial"/>
                <a:cs typeface="Arial"/>
                <a:sym typeface="Arial"/>
              </a:rPr>
              <a:t>Introduction </a:t>
            </a:r>
            <a:br>
              <a:rPr lang="fr-FR" sz="4400" b="1" i="0" u="none" strike="noStrike" cap="none" dirty="0">
                <a:solidFill>
                  <a:srgbClr val="004A9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4400" b="1" i="0" u="none" strike="noStrike" cap="none" dirty="0">
                <a:solidFill>
                  <a:srgbClr val="004A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4400" i="0" u="none" strike="noStrike" cap="none" dirty="0">
                <a:solidFill>
                  <a:srgbClr val="004A99"/>
                </a:solidFill>
                <a:latin typeface="Arial"/>
                <a:ea typeface="Arial"/>
                <a:cs typeface="Arial"/>
                <a:sym typeface="Arial"/>
              </a:rPr>
              <a:t>Présentation de l’estuaire de la Gironde et des enjeux liés au changement climatique</a:t>
            </a:r>
            <a:endParaRPr dirty="0"/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9FE12ECD-B9BF-DCF5-1FAB-2063B8691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875" y="92023"/>
            <a:ext cx="1259333" cy="656597"/>
          </a:xfrm>
          <a:prstGeom prst="rect">
            <a:avLst/>
          </a:prstGeom>
        </p:spPr>
      </p:pic>
      <p:pic>
        <p:nvPicPr>
          <p:cNvPr id="3" name="Picture 2" descr="Podgorica">
            <a:extLst>
              <a:ext uri="{FF2B5EF4-FFF2-40B4-BE49-F238E27FC236}">
                <a16:creationId xmlns:a16="http://schemas.microsoft.com/office/drawing/2014/main" id="{D2011E94-CBFB-8EED-0CED-BCED9433A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66" y="7843"/>
            <a:ext cx="1087094" cy="82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cclimaTerra – Comité Scientifique Régional sur le Changement Climatique">
            <a:extLst>
              <a:ext uri="{FF2B5EF4-FFF2-40B4-BE49-F238E27FC236}">
                <a16:creationId xmlns:a16="http://schemas.microsoft.com/office/drawing/2014/main" id="{7521A414-6921-663D-FF92-3E6A86E7F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r="12589"/>
          <a:stretch/>
        </p:blipFill>
        <p:spPr bwMode="auto">
          <a:xfrm>
            <a:off x="6837218" y="7843"/>
            <a:ext cx="1877291" cy="84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E5639F-A99B-57C1-A937-BA950D79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93A279-84D2-3384-78FA-4EC674ED9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AB7260-AB1A-014E-C2E7-BA83A775721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68689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>
            <a:spLocks noGrp="1"/>
          </p:cNvSpPr>
          <p:nvPr>
            <p:ph type="ctrTitle" idx="4294967295"/>
          </p:nvPr>
        </p:nvSpPr>
        <p:spPr>
          <a:xfrm>
            <a:off x="236764" y="2177194"/>
            <a:ext cx="8662307" cy="14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ts val="4400"/>
              <a:buFont typeface="Arial"/>
              <a:buNone/>
            </a:pPr>
            <a:r>
              <a:rPr lang="fr-FR" sz="4400" b="1" i="0" u="none" strike="noStrike" cap="none" dirty="0">
                <a:solidFill>
                  <a:srgbClr val="004A99"/>
                </a:solidFill>
                <a:latin typeface="Arial"/>
                <a:ea typeface="Arial"/>
                <a:cs typeface="Arial"/>
                <a:sym typeface="Arial"/>
              </a:rPr>
              <a:t>A vos questions !</a:t>
            </a:r>
            <a:endParaRPr dirty="0"/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9E0D9E16-E0DE-24FD-3C15-C5FE1D960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875" y="92023"/>
            <a:ext cx="1259333" cy="656597"/>
          </a:xfrm>
          <a:prstGeom prst="rect">
            <a:avLst/>
          </a:prstGeom>
        </p:spPr>
      </p:pic>
      <p:pic>
        <p:nvPicPr>
          <p:cNvPr id="3" name="Picture 2" descr="Podgorica">
            <a:extLst>
              <a:ext uri="{FF2B5EF4-FFF2-40B4-BE49-F238E27FC236}">
                <a16:creationId xmlns:a16="http://schemas.microsoft.com/office/drawing/2014/main" id="{F7BBDE7B-56FE-26FB-C139-CCF5A6CC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66" y="7843"/>
            <a:ext cx="1087094" cy="82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cclimaTerra – Comité Scientifique Régional sur le Changement Climatique">
            <a:extLst>
              <a:ext uri="{FF2B5EF4-FFF2-40B4-BE49-F238E27FC236}">
                <a16:creationId xmlns:a16="http://schemas.microsoft.com/office/drawing/2014/main" id="{18A03C61-FE6C-AD8B-B954-BB62A8CB7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r="12589"/>
          <a:stretch/>
        </p:blipFill>
        <p:spPr bwMode="auto">
          <a:xfrm>
            <a:off x="6837218" y="7843"/>
            <a:ext cx="1877291" cy="84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49323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>
            <a:spLocks noGrp="1"/>
          </p:cNvSpPr>
          <p:nvPr>
            <p:ph type="ctrTitle" idx="4294967295"/>
          </p:nvPr>
        </p:nvSpPr>
        <p:spPr>
          <a:xfrm>
            <a:off x="236764" y="2177194"/>
            <a:ext cx="8662307" cy="14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99"/>
              </a:buClr>
              <a:buSzPts val="4400"/>
              <a:buFont typeface="Arial"/>
              <a:buNone/>
            </a:pPr>
            <a:r>
              <a:rPr lang="fr-FR" sz="4400" b="1" i="0" u="none" strike="noStrike" cap="none" dirty="0">
                <a:solidFill>
                  <a:srgbClr val="004A99"/>
                </a:solidFill>
                <a:latin typeface="Arial"/>
                <a:ea typeface="Arial"/>
                <a:cs typeface="Arial"/>
                <a:sym typeface="Arial"/>
              </a:rPr>
              <a:t>Réflexion collective </a:t>
            </a:r>
            <a:br>
              <a:rPr lang="fr-FR" sz="4400" b="1" i="0" u="none" strike="noStrike" cap="none" dirty="0">
                <a:solidFill>
                  <a:srgbClr val="004A9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-FR" sz="4400" b="1" i="0" u="none" strike="noStrike" cap="none" dirty="0">
                <a:solidFill>
                  <a:srgbClr val="004A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4400" i="0" u="none" strike="noStrike" cap="none" dirty="0">
                <a:solidFill>
                  <a:srgbClr val="004A99"/>
                </a:solidFill>
                <a:latin typeface="Arial"/>
                <a:ea typeface="Arial"/>
                <a:cs typeface="Arial"/>
                <a:sym typeface="Arial"/>
              </a:rPr>
              <a:t>Temps d’échanges </a:t>
            </a:r>
            <a:br>
              <a:rPr lang="fr-FR" sz="4400" i="0" u="none" strike="noStrike" cap="none" dirty="0">
                <a:solidFill>
                  <a:srgbClr val="004A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4400" i="0" u="none" strike="noStrike" cap="none" dirty="0">
                <a:solidFill>
                  <a:srgbClr val="004A99"/>
                </a:solidFill>
                <a:latin typeface="Arial"/>
                <a:ea typeface="Arial"/>
                <a:cs typeface="Arial"/>
                <a:sym typeface="Arial"/>
              </a:rPr>
              <a:t>autour de 3 cas concrets</a:t>
            </a:r>
            <a:endParaRPr dirty="0"/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BF13E6F-19E1-397D-41CB-0E2EDC208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875" y="92023"/>
            <a:ext cx="1259333" cy="656597"/>
          </a:xfrm>
          <a:prstGeom prst="rect">
            <a:avLst/>
          </a:prstGeom>
        </p:spPr>
      </p:pic>
      <p:pic>
        <p:nvPicPr>
          <p:cNvPr id="3" name="Picture 2" descr="Podgorica">
            <a:extLst>
              <a:ext uri="{FF2B5EF4-FFF2-40B4-BE49-F238E27FC236}">
                <a16:creationId xmlns:a16="http://schemas.microsoft.com/office/drawing/2014/main" id="{2110541E-CEF4-B80F-3045-48ECCB757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66" y="7843"/>
            <a:ext cx="1087094" cy="82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cclimaTerra – Comité Scientifique Régional sur le Changement Climatique">
            <a:extLst>
              <a:ext uri="{FF2B5EF4-FFF2-40B4-BE49-F238E27FC236}">
                <a16:creationId xmlns:a16="http://schemas.microsoft.com/office/drawing/2014/main" id="{91D625E3-E3D4-1E1E-ECA4-4608FA1B1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r="12589"/>
          <a:stretch/>
        </p:blipFill>
        <p:spPr bwMode="auto">
          <a:xfrm>
            <a:off x="6837218" y="7843"/>
            <a:ext cx="1877291" cy="84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61554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1F592B-8C2B-0D3E-D771-A66E74981AD6}"/>
              </a:ext>
            </a:extLst>
          </p:cNvPr>
          <p:cNvSpPr/>
          <p:nvPr/>
        </p:nvSpPr>
        <p:spPr>
          <a:xfrm>
            <a:off x="0" y="828508"/>
            <a:ext cx="9144000" cy="4314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7DC816B7-2ECB-4405-1D95-31617DEE9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"/>
          <a:stretch/>
        </p:blipFill>
        <p:spPr>
          <a:xfrm>
            <a:off x="1020993" y="828508"/>
            <a:ext cx="7102013" cy="4235104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FFA66EDC-99CE-55B9-AFE8-8CE5F8AC0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875" y="92023"/>
            <a:ext cx="1259333" cy="656597"/>
          </a:xfrm>
          <a:prstGeom prst="rect">
            <a:avLst/>
          </a:prstGeom>
        </p:spPr>
      </p:pic>
      <p:pic>
        <p:nvPicPr>
          <p:cNvPr id="3" name="Picture 2" descr="Podgorica">
            <a:extLst>
              <a:ext uri="{FF2B5EF4-FFF2-40B4-BE49-F238E27FC236}">
                <a16:creationId xmlns:a16="http://schemas.microsoft.com/office/drawing/2014/main" id="{1F053A59-8CB0-FDAA-6A78-F2350F5B4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66" y="7843"/>
            <a:ext cx="1087094" cy="82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cclimaTerra – Comité Scientifique Régional sur le Changement Climatique">
            <a:extLst>
              <a:ext uri="{FF2B5EF4-FFF2-40B4-BE49-F238E27FC236}">
                <a16:creationId xmlns:a16="http://schemas.microsoft.com/office/drawing/2014/main" id="{C06A166D-4C6C-523D-FD9D-24FCEAB50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r="12589"/>
          <a:stretch/>
        </p:blipFill>
        <p:spPr bwMode="auto">
          <a:xfrm>
            <a:off x="6837218" y="7843"/>
            <a:ext cx="1877291" cy="84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23666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OUVERTUR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RE-SESS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U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ITRE-SESS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237</Words>
  <Application>Microsoft Office PowerPoint</Application>
  <PresentationFormat>Affichage à l'écran (16:9)</PresentationFormat>
  <Paragraphs>35</Paragraphs>
  <Slides>12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Wingdings</vt:lpstr>
      <vt:lpstr>COUVERTURE</vt:lpstr>
      <vt:lpstr>TITRE-SESSION</vt:lpstr>
      <vt:lpstr>CONTENUS</vt:lpstr>
      <vt:lpstr>1_TITRE-SESSION</vt:lpstr>
      <vt:lpstr>Présentation PowerPoint</vt:lpstr>
      <vt:lpstr>Les SFN au service d’un territoire : l’estuaire de la Gironde</vt:lpstr>
      <vt:lpstr>Les structures animatrices</vt:lpstr>
      <vt:lpstr>Le déroulé de l’atelier</vt:lpstr>
      <vt:lpstr>Introduction   Présentation de l’estuaire de la Gironde et des enjeux liés au changement climatique</vt:lpstr>
      <vt:lpstr>Présentation PowerPoint</vt:lpstr>
      <vt:lpstr>A vos questions !</vt:lpstr>
      <vt:lpstr>Réflexion collective   Temps d’échanges  autour de 3 cas concrets</vt:lpstr>
      <vt:lpstr>Présentation PowerPoint</vt:lpstr>
      <vt:lpstr>Le déroulé des échanges </vt:lpstr>
      <vt:lpstr>Restitution et conclusion  (15 min)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 Waroux</dc:creator>
  <cp:lastModifiedBy>Pauline Bouillard</cp:lastModifiedBy>
  <cp:revision>8</cp:revision>
  <dcterms:created xsi:type="dcterms:W3CDTF">2022-09-21T07:32:35Z</dcterms:created>
  <dcterms:modified xsi:type="dcterms:W3CDTF">2024-06-06T13:59:27Z</dcterms:modified>
</cp:coreProperties>
</file>